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3"/>
  </p:notesMasterIdLst>
  <p:sldIdLst>
    <p:sldId id="338" r:id="rId5"/>
    <p:sldId id="275" r:id="rId6"/>
    <p:sldId id="278" r:id="rId7"/>
    <p:sldId id="336" r:id="rId8"/>
    <p:sldId id="285" r:id="rId9"/>
    <p:sldId id="335" r:id="rId10"/>
    <p:sldId id="337" r:id="rId11"/>
    <p:sldId id="272" r:id="rId12"/>
    <p:sldId id="283" r:id="rId13"/>
    <p:sldId id="282" r:id="rId14"/>
    <p:sldId id="340" r:id="rId15"/>
    <p:sldId id="295" r:id="rId16"/>
    <p:sldId id="302" r:id="rId17"/>
    <p:sldId id="297" r:id="rId18"/>
    <p:sldId id="298" r:id="rId19"/>
    <p:sldId id="347" r:id="rId20"/>
    <p:sldId id="300" r:id="rId21"/>
    <p:sldId id="301" r:id="rId22"/>
    <p:sldId id="303" r:id="rId23"/>
    <p:sldId id="304" r:id="rId24"/>
    <p:sldId id="305" r:id="rId25"/>
    <p:sldId id="349" r:id="rId26"/>
    <p:sldId id="307" r:id="rId27"/>
    <p:sldId id="308" r:id="rId28"/>
    <p:sldId id="310" r:id="rId29"/>
    <p:sldId id="311" r:id="rId30"/>
    <p:sldId id="312" r:id="rId31"/>
    <p:sldId id="346" r:id="rId32"/>
    <p:sldId id="341" r:id="rId33"/>
    <p:sldId id="344" r:id="rId34"/>
    <p:sldId id="316" r:id="rId35"/>
    <p:sldId id="317" r:id="rId36"/>
    <p:sldId id="318" r:id="rId37"/>
    <p:sldId id="319" r:id="rId38"/>
    <p:sldId id="348" r:id="rId39"/>
    <p:sldId id="352" r:id="rId40"/>
    <p:sldId id="321" r:id="rId41"/>
    <p:sldId id="322" r:id="rId42"/>
    <p:sldId id="323" r:id="rId43"/>
    <p:sldId id="324" r:id="rId44"/>
    <p:sldId id="325" r:id="rId45"/>
    <p:sldId id="327" r:id="rId46"/>
    <p:sldId id="350" r:id="rId47"/>
    <p:sldId id="351" r:id="rId48"/>
    <p:sldId id="330" r:id="rId49"/>
    <p:sldId id="331" r:id="rId50"/>
    <p:sldId id="332" r:id="rId51"/>
    <p:sldId id="277" r:id="rId52"/>
  </p:sldIdLst>
  <p:sldSz cx="12188825"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FA3AAA2-5008-481F-BF71-42BE6855CD89}">
          <p14:sldIdLst>
            <p14:sldId id="338"/>
            <p14:sldId id="275"/>
            <p14:sldId id="278"/>
            <p14:sldId id="336"/>
            <p14:sldId id="285"/>
          </p14:sldIdLst>
        </p14:section>
        <p14:section name="INTRODUCTION TO KAIROS" id="{A54D84C6-E6F2-4E4B-BF7C-86348A2D4655}">
          <p14:sldIdLst>
            <p14:sldId id="335"/>
            <p14:sldId id="337"/>
            <p14:sldId id="272"/>
            <p14:sldId id="283"/>
          </p14:sldIdLst>
        </p14:section>
        <p14:section name="KAIROS PROGRAM STRUCTURE" id="{7850E4B0-610A-4118-912B-C614A91EA884}">
          <p14:sldIdLst>
            <p14:sldId id="282"/>
            <p14:sldId id="340"/>
            <p14:sldId id="295"/>
            <p14:sldId id="302"/>
            <p14:sldId id="297"/>
            <p14:sldId id="298"/>
            <p14:sldId id="347"/>
            <p14:sldId id="300"/>
            <p14:sldId id="301"/>
            <p14:sldId id="303"/>
          </p14:sldIdLst>
        </p14:section>
        <p14:section name="BETTER TOGETHER" id="{C8E13C73-FFBA-4209-98B9-8910F8FC619A}">
          <p14:sldIdLst>
            <p14:sldId id="304"/>
            <p14:sldId id="305"/>
            <p14:sldId id="349"/>
            <p14:sldId id="307"/>
            <p14:sldId id="308"/>
          </p14:sldIdLst>
        </p14:section>
        <p14:section name="METHODS FOR UNITING" id="{D1E8E334-F17C-4824-8857-C8C46085CD89}">
          <p14:sldIdLst>
            <p14:sldId id="310"/>
            <p14:sldId id="311"/>
            <p14:sldId id="312"/>
            <p14:sldId id="346"/>
            <p14:sldId id="341"/>
            <p14:sldId id="344"/>
            <p14:sldId id="316"/>
            <p14:sldId id="317"/>
            <p14:sldId id="318"/>
            <p14:sldId id="319"/>
            <p14:sldId id="348"/>
            <p14:sldId id="352"/>
            <p14:sldId id="321"/>
            <p14:sldId id="322"/>
            <p14:sldId id="323"/>
            <p14:sldId id="324"/>
            <p14:sldId id="325"/>
            <p14:sldId id="327"/>
            <p14:sldId id="350"/>
            <p14:sldId id="351"/>
            <p14:sldId id="330"/>
            <p14:sldId id="331"/>
            <p14:sldId id="332"/>
            <p14:sldId id="277"/>
          </p14:sldIdLst>
        </p14:section>
      </p14:sectionLst>
    </p:ext>
    <p:ext uri="{EFAFB233-063F-42B5-8137-9DF3F51BA10A}">
      <p15:sldGuideLst xmlns:p15="http://schemas.microsoft.com/office/powerpoint/2012/main">
        <p15:guide id="1" orient="horz" pos="2160">
          <p15:clr>
            <a:srgbClr val="A4A3A4"/>
          </p15:clr>
        </p15:guide>
        <p15:guide id="2" pos="3839">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FC7DA"/>
    <a:srgbClr val="485B71"/>
    <a:srgbClr val="FFFFFF"/>
    <a:srgbClr val="061A34"/>
    <a:srgbClr val="EEC665"/>
    <a:srgbClr val="DFE9F1"/>
    <a:srgbClr val="EDC25A"/>
    <a:srgbClr val="1F51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005F4F6-0AAD-4E67-9E57-CF06C07D7866}" v="24" dt="2026-07-01T13:22:37.5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846" autoAdjust="0"/>
    <p:restoredTop sz="94248" autoAdjust="0"/>
  </p:normalViewPr>
  <p:slideViewPr>
    <p:cSldViewPr>
      <p:cViewPr varScale="1">
        <p:scale>
          <a:sx n="70" d="100"/>
          <a:sy n="70" d="100"/>
        </p:scale>
        <p:origin x="580" y="68"/>
      </p:cViewPr>
      <p:guideLst>
        <p:guide orient="horz" pos="2160"/>
        <p:guide pos="3839"/>
      </p:guideLst>
    </p:cSldViewPr>
  </p:slideViewPr>
  <p:outlineViewPr>
    <p:cViewPr>
      <p:scale>
        <a:sx n="33" d="100"/>
        <a:sy n="33" d="100"/>
      </p:scale>
      <p:origin x="0" y="-1829"/>
    </p:cViewPr>
  </p:outlineViewPr>
  <p:notesTextViewPr>
    <p:cViewPr>
      <p:scale>
        <a:sx n="3" d="2"/>
        <a:sy n="3" d="2"/>
      </p:scale>
      <p:origin x="0" y="0"/>
    </p:cViewPr>
  </p:notesTextViewPr>
  <p:sorterViewPr>
    <p:cViewPr>
      <p:scale>
        <a:sx n="100" d="100"/>
        <a:sy n="100" d="100"/>
      </p:scale>
      <p:origin x="0" y="-960"/>
    </p:cViewPr>
  </p:sorterViewPr>
  <p:notesViewPr>
    <p:cSldViewPr>
      <p:cViewPr varScale="1">
        <p:scale>
          <a:sx n="62" d="100"/>
          <a:sy n="62" d="100"/>
        </p:scale>
        <p:origin x="3211" y="5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microsoft.com/office/2015/10/relationships/revisionInfo" Target="revisionInfo.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5B91DD-BEB9-4511-A588-43C9A652ACB9}" type="doc">
      <dgm:prSet loTypeId="urn:microsoft.com/office/officeart/2005/8/layout/hierarchy1" loCatId="hierarchy" qsTypeId="urn:microsoft.com/office/officeart/2005/8/quickstyle/simple2" qsCatId="simple" csTypeId="urn:microsoft.com/office/officeart/2005/8/colors/accent1_2" csCatId="accent1" phldr="1"/>
      <dgm:spPr/>
      <dgm:t>
        <a:bodyPr/>
        <a:lstStyle/>
        <a:p>
          <a:endParaRPr lang="en-US"/>
        </a:p>
      </dgm:t>
    </dgm:pt>
    <dgm:pt modelId="{62EEA973-04BE-4D9A-8780-2CE3D8558985}">
      <dgm:prSet custT="1"/>
      <dgm:spPr/>
      <dgm:t>
        <a:bodyPr/>
        <a:lstStyle/>
        <a:p>
          <a:r>
            <a:rPr lang="en-US" sz="4800" b="1" dirty="0"/>
            <a:t>VISION</a:t>
          </a:r>
          <a:endParaRPr lang="en-US" sz="4800" dirty="0"/>
        </a:p>
      </dgm:t>
    </dgm:pt>
    <dgm:pt modelId="{F6E511D3-D910-4023-AFEE-112C0FC457F8}" type="parTrans" cxnId="{74D8798B-55EE-4584-9260-C3E2F122B500}">
      <dgm:prSet/>
      <dgm:spPr/>
      <dgm:t>
        <a:bodyPr/>
        <a:lstStyle/>
        <a:p>
          <a:endParaRPr lang="en-US"/>
        </a:p>
      </dgm:t>
    </dgm:pt>
    <dgm:pt modelId="{9CA7D09A-2E73-4183-86DF-9DB6DBAE1664}" type="sibTrans" cxnId="{74D8798B-55EE-4584-9260-C3E2F122B500}">
      <dgm:prSet/>
      <dgm:spPr/>
      <dgm:t>
        <a:bodyPr/>
        <a:lstStyle/>
        <a:p>
          <a:endParaRPr lang="en-US"/>
        </a:p>
      </dgm:t>
    </dgm:pt>
    <dgm:pt modelId="{C27E9476-8C86-4507-90CB-092717F9A462}">
      <dgm:prSet/>
      <dgm:spPr/>
      <dgm:t>
        <a:bodyPr/>
        <a:lstStyle/>
        <a:p>
          <a:r>
            <a:rPr lang="en-US" dirty="0"/>
            <a:t>A community spiritually freed from the effects of imprisonment</a:t>
          </a:r>
          <a:br>
            <a:rPr lang="en-US" dirty="0"/>
          </a:br>
          <a:r>
            <a:rPr lang="en-US" dirty="0"/>
            <a:t>reaching all impacted by incarceration, through the love, hope,</a:t>
          </a:r>
          <a:br>
            <a:rPr lang="en-US" dirty="0"/>
          </a:br>
          <a:r>
            <a:rPr lang="en-US" dirty="0"/>
            <a:t>and faith found in Jesus Christ.</a:t>
          </a:r>
        </a:p>
      </dgm:t>
    </dgm:pt>
    <dgm:pt modelId="{622FCBA5-6B4E-4827-9FEF-9FEC33334495}" type="parTrans" cxnId="{E2B503AD-632F-407B-8DC4-6C1D5317B852}">
      <dgm:prSet/>
      <dgm:spPr/>
      <dgm:t>
        <a:bodyPr/>
        <a:lstStyle/>
        <a:p>
          <a:endParaRPr lang="en-US"/>
        </a:p>
      </dgm:t>
    </dgm:pt>
    <dgm:pt modelId="{D5FF3A68-91B6-4C29-B7B2-B2533D7F71C9}" type="sibTrans" cxnId="{E2B503AD-632F-407B-8DC4-6C1D5317B852}">
      <dgm:prSet/>
      <dgm:spPr/>
      <dgm:t>
        <a:bodyPr/>
        <a:lstStyle/>
        <a:p>
          <a:endParaRPr lang="en-US"/>
        </a:p>
      </dgm:t>
    </dgm:pt>
    <dgm:pt modelId="{A8A644CA-9182-4C44-AEA3-314BF7C40324}" type="pres">
      <dgm:prSet presAssocID="{475B91DD-BEB9-4511-A588-43C9A652ACB9}" presName="hierChild1" presStyleCnt="0">
        <dgm:presLayoutVars>
          <dgm:chPref val="1"/>
          <dgm:dir/>
          <dgm:animOne val="branch"/>
          <dgm:animLvl val="lvl"/>
          <dgm:resizeHandles/>
        </dgm:presLayoutVars>
      </dgm:prSet>
      <dgm:spPr/>
    </dgm:pt>
    <dgm:pt modelId="{303E11D1-4F13-499F-AFB0-A7DEB2135FFD}" type="pres">
      <dgm:prSet presAssocID="{62EEA973-04BE-4D9A-8780-2CE3D8558985}" presName="hierRoot1" presStyleCnt="0"/>
      <dgm:spPr/>
    </dgm:pt>
    <dgm:pt modelId="{9F0E5FAC-1F3A-46AD-899A-36E01961B192}" type="pres">
      <dgm:prSet presAssocID="{62EEA973-04BE-4D9A-8780-2CE3D8558985}" presName="composite" presStyleCnt="0"/>
      <dgm:spPr/>
    </dgm:pt>
    <dgm:pt modelId="{E2F8EDAE-1C31-49A2-9329-9F1A0CEA78E0}" type="pres">
      <dgm:prSet presAssocID="{62EEA973-04BE-4D9A-8780-2CE3D8558985}" presName="background" presStyleLbl="node0" presStyleIdx="0" presStyleCnt="2"/>
      <dgm:spPr/>
    </dgm:pt>
    <dgm:pt modelId="{BCBC23EF-B483-4718-8A8B-2D715E1CE685}" type="pres">
      <dgm:prSet presAssocID="{62EEA973-04BE-4D9A-8780-2CE3D8558985}" presName="text" presStyleLbl="fgAcc0" presStyleIdx="0" presStyleCnt="2">
        <dgm:presLayoutVars>
          <dgm:chPref val="3"/>
        </dgm:presLayoutVars>
      </dgm:prSet>
      <dgm:spPr/>
    </dgm:pt>
    <dgm:pt modelId="{79D79EBB-F536-4CDD-BC48-E15D98C16433}" type="pres">
      <dgm:prSet presAssocID="{62EEA973-04BE-4D9A-8780-2CE3D8558985}" presName="hierChild2" presStyleCnt="0"/>
      <dgm:spPr/>
    </dgm:pt>
    <dgm:pt modelId="{D97F836D-35AB-49A9-9901-C0958E889388}" type="pres">
      <dgm:prSet presAssocID="{C27E9476-8C86-4507-90CB-092717F9A462}" presName="hierRoot1" presStyleCnt="0"/>
      <dgm:spPr/>
    </dgm:pt>
    <dgm:pt modelId="{5462AECC-7CA2-4FD9-8790-66090F1F5F7A}" type="pres">
      <dgm:prSet presAssocID="{C27E9476-8C86-4507-90CB-092717F9A462}" presName="composite" presStyleCnt="0"/>
      <dgm:spPr/>
    </dgm:pt>
    <dgm:pt modelId="{B78F9AB7-A7EC-4B61-920B-2193F5BC32BC}" type="pres">
      <dgm:prSet presAssocID="{C27E9476-8C86-4507-90CB-092717F9A462}" presName="background" presStyleLbl="node0" presStyleIdx="1" presStyleCnt="2"/>
      <dgm:spPr/>
    </dgm:pt>
    <dgm:pt modelId="{83B980FA-D70B-4E20-9E89-168C6F9C30B6}" type="pres">
      <dgm:prSet presAssocID="{C27E9476-8C86-4507-90CB-092717F9A462}" presName="text" presStyleLbl="fgAcc0" presStyleIdx="1" presStyleCnt="2">
        <dgm:presLayoutVars>
          <dgm:chPref val="3"/>
        </dgm:presLayoutVars>
      </dgm:prSet>
      <dgm:spPr/>
    </dgm:pt>
    <dgm:pt modelId="{01FA46C6-CBD7-493E-BBA8-4829F44A9D4C}" type="pres">
      <dgm:prSet presAssocID="{C27E9476-8C86-4507-90CB-092717F9A462}" presName="hierChild2" presStyleCnt="0"/>
      <dgm:spPr/>
    </dgm:pt>
  </dgm:ptLst>
  <dgm:cxnLst>
    <dgm:cxn modelId="{10697E22-2C16-47AF-A236-27A07903F6EA}" type="presOf" srcId="{475B91DD-BEB9-4511-A588-43C9A652ACB9}" destId="{A8A644CA-9182-4C44-AEA3-314BF7C40324}" srcOrd="0" destOrd="0" presId="urn:microsoft.com/office/officeart/2005/8/layout/hierarchy1"/>
    <dgm:cxn modelId="{2963B428-71C0-4021-85AE-27F8DBEF8175}" type="presOf" srcId="{62EEA973-04BE-4D9A-8780-2CE3D8558985}" destId="{BCBC23EF-B483-4718-8A8B-2D715E1CE685}" srcOrd="0" destOrd="0" presId="urn:microsoft.com/office/officeart/2005/8/layout/hierarchy1"/>
    <dgm:cxn modelId="{FE60E568-553B-48F9-BCBB-89A450513BF5}" type="presOf" srcId="{C27E9476-8C86-4507-90CB-092717F9A462}" destId="{83B980FA-D70B-4E20-9E89-168C6F9C30B6}" srcOrd="0" destOrd="0" presId="urn:microsoft.com/office/officeart/2005/8/layout/hierarchy1"/>
    <dgm:cxn modelId="{74D8798B-55EE-4584-9260-C3E2F122B500}" srcId="{475B91DD-BEB9-4511-A588-43C9A652ACB9}" destId="{62EEA973-04BE-4D9A-8780-2CE3D8558985}" srcOrd="0" destOrd="0" parTransId="{F6E511D3-D910-4023-AFEE-112C0FC457F8}" sibTransId="{9CA7D09A-2E73-4183-86DF-9DB6DBAE1664}"/>
    <dgm:cxn modelId="{E2B503AD-632F-407B-8DC4-6C1D5317B852}" srcId="{475B91DD-BEB9-4511-A588-43C9A652ACB9}" destId="{C27E9476-8C86-4507-90CB-092717F9A462}" srcOrd="1" destOrd="0" parTransId="{622FCBA5-6B4E-4827-9FEF-9FEC33334495}" sibTransId="{D5FF3A68-91B6-4C29-B7B2-B2533D7F71C9}"/>
    <dgm:cxn modelId="{D13D654E-4F3E-4016-80E6-7470FACAAAEE}" type="presParOf" srcId="{A8A644CA-9182-4C44-AEA3-314BF7C40324}" destId="{303E11D1-4F13-499F-AFB0-A7DEB2135FFD}" srcOrd="0" destOrd="0" presId="urn:microsoft.com/office/officeart/2005/8/layout/hierarchy1"/>
    <dgm:cxn modelId="{55DD4E6E-46E8-4920-9875-C884ED374568}" type="presParOf" srcId="{303E11D1-4F13-499F-AFB0-A7DEB2135FFD}" destId="{9F0E5FAC-1F3A-46AD-899A-36E01961B192}" srcOrd="0" destOrd="0" presId="urn:microsoft.com/office/officeart/2005/8/layout/hierarchy1"/>
    <dgm:cxn modelId="{6B723701-E20D-4C14-96FA-1663F0710C5A}" type="presParOf" srcId="{9F0E5FAC-1F3A-46AD-899A-36E01961B192}" destId="{E2F8EDAE-1C31-49A2-9329-9F1A0CEA78E0}" srcOrd="0" destOrd="0" presId="urn:microsoft.com/office/officeart/2005/8/layout/hierarchy1"/>
    <dgm:cxn modelId="{71EEDF29-E621-4F61-8E9F-BE693F53E25C}" type="presParOf" srcId="{9F0E5FAC-1F3A-46AD-899A-36E01961B192}" destId="{BCBC23EF-B483-4718-8A8B-2D715E1CE685}" srcOrd="1" destOrd="0" presId="urn:microsoft.com/office/officeart/2005/8/layout/hierarchy1"/>
    <dgm:cxn modelId="{89CE9EFD-1DEB-4AA7-B376-12075681A605}" type="presParOf" srcId="{303E11D1-4F13-499F-AFB0-A7DEB2135FFD}" destId="{79D79EBB-F536-4CDD-BC48-E15D98C16433}" srcOrd="1" destOrd="0" presId="urn:microsoft.com/office/officeart/2005/8/layout/hierarchy1"/>
    <dgm:cxn modelId="{FC537CB5-7676-45CA-885A-839E48928E42}" type="presParOf" srcId="{A8A644CA-9182-4C44-AEA3-314BF7C40324}" destId="{D97F836D-35AB-49A9-9901-C0958E889388}" srcOrd="1" destOrd="0" presId="urn:microsoft.com/office/officeart/2005/8/layout/hierarchy1"/>
    <dgm:cxn modelId="{11EBF8DC-62E1-4509-BFA1-B0D1962CFAD5}" type="presParOf" srcId="{D97F836D-35AB-49A9-9901-C0958E889388}" destId="{5462AECC-7CA2-4FD9-8790-66090F1F5F7A}" srcOrd="0" destOrd="0" presId="urn:microsoft.com/office/officeart/2005/8/layout/hierarchy1"/>
    <dgm:cxn modelId="{43FC18DC-39A7-4E21-9823-294AFC542D79}" type="presParOf" srcId="{5462AECC-7CA2-4FD9-8790-66090F1F5F7A}" destId="{B78F9AB7-A7EC-4B61-920B-2193F5BC32BC}" srcOrd="0" destOrd="0" presId="urn:microsoft.com/office/officeart/2005/8/layout/hierarchy1"/>
    <dgm:cxn modelId="{C82EBBF7-7C7B-4F04-824D-9A0B71FE6508}" type="presParOf" srcId="{5462AECC-7CA2-4FD9-8790-66090F1F5F7A}" destId="{83B980FA-D70B-4E20-9E89-168C6F9C30B6}" srcOrd="1" destOrd="0" presId="urn:microsoft.com/office/officeart/2005/8/layout/hierarchy1"/>
    <dgm:cxn modelId="{DE90672A-5720-4196-90BF-430A4A4214C8}" type="presParOf" srcId="{D97F836D-35AB-49A9-9901-C0958E889388}" destId="{01FA46C6-CBD7-493E-BBA8-4829F44A9D4C}"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75B91DD-BEB9-4511-A588-43C9A652ACB9}" type="doc">
      <dgm:prSet loTypeId="urn:microsoft.com/office/officeart/2005/8/layout/hierarchy1" loCatId="hierarchy" qsTypeId="urn:microsoft.com/office/officeart/2005/8/quickstyle/simple2" qsCatId="simple" csTypeId="urn:microsoft.com/office/officeart/2005/8/colors/accent1_2" csCatId="accent1" phldr="1"/>
      <dgm:spPr/>
      <dgm:t>
        <a:bodyPr/>
        <a:lstStyle/>
        <a:p>
          <a:endParaRPr lang="en-US"/>
        </a:p>
      </dgm:t>
    </dgm:pt>
    <dgm:pt modelId="{62EEA973-04BE-4D9A-8780-2CE3D8558985}">
      <dgm:prSet custT="1"/>
      <dgm:spPr/>
      <dgm:t>
        <a:bodyPr/>
        <a:lstStyle/>
        <a:p>
          <a:r>
            <a:rPr lang="en-US" sz="4800" b="1" dirty="0"/>
            <a:t>MISSION</a:t>
          </a:r>
          <a:endParaRPr lang="en-US" sz="4800" dirty="0"/>
        </a:p>
      </dgm:t>
    </dgm:pt>
    <dgm:pt modelId="{F6E511D3-D910-4023-AFEE-112C0FC457F8}" type="parTrans" cxnId="{74D8798B-55EE-4584-9260-C3E2F122B500}">
      <dgm:prSet/>
      <dgm:spPr/>
      <dgm:t>
        <a:bodyPr/>
        <a:lstStyle/>
        <a:p>
          <a:endParaRPr lang="en-US"/>
        </a:p>
      </dgm:t>
    </dgm:pt>
    <dgm:pt modelId="{9CA7D09A-2E73-4183-86DF-9DB6DBAE1664}" type="sibTrans" cxnId="{74D8798B-55EE-4584-9260-C3E2F122B500}">
      <dgm:prSet/>
      <dgm:spPr/>
      <dgm:t>
        <a:bodyPr/>
        <a:lstStyle/>
        <a:p>
          <a:endParaRPr lang="en-US"/>
        </a:p>
      </dgm:t>
    </dgm:pt>
    <dgm:pt modelId="{C27E9476-8C86-4507-90CB-092717F9A462}">
      <dgm:prSet custT="1"/>
      <dgm:spPr/>
      <dgm:t>
        <a:bodyPr/>
        <a:lstStyle/>
        <a:p>
          <a:pPr algn="ctr"/>
          <a:endParaRPr lang="en-US" sz="2400" dirty="0"/>
        </a:p>
        <a:p>
          <a:pPr algn="ctr"/>
          <a:r>
            <a:rPr lang="en-US" sz="2400" dirty="0"/>
            <a:t>The mission of the Kairos Prison Ministry is to share the transforming</a:t>
          </a:r>
          <a:br>
            <a:rPr lang="en-US" sz="2400" dirty="0"/>
          </a:br>
          <a:r>
            <a:rPr lang="en-US" sz="2400" dirty="0"/>
            <a:t>love and forgiveness of Jesus Christ to impact the hearts and</a:t>
          </a:r>
          <a:br>
            <a:rPr lang="en-US" sz="2400" dirty="0"/>
          </a:br>
          <a:r>
            <a:rPr lang="en-US" sz="2400" dirty="0"/>
            <a:t>lives of incarcerated men, women and youth, as well as</a:t>
          </a:r>
          <a:br>
            <a:rPr lang="en-US" sz="2400" dirty="0"/>
          </a:br>
          <a:r>
            <a:rPr lang="en-US" sz="2400" dirty="0"/>
            <a:t>their families, to become loving and productive citizens of their communities.</a:t>
          </a:r>
        </a:p>
        <a:p>
          <a:pPr algn="ctr"/>
          <a:endParaRPr lang="en-US" sz="2000" dirty="0"/>
        </a:p>
      </dgm:t>
    </dgm:pt>
    <dgm:pt modelId="{622FCBA5-6B4E-4827-9FEF-9FEC33334495}" type="parTrans" cxnId="{E2B503AD-632F-407B-8DC4-6C1D5317B852}">
      <dgm:prSet/>
      <dgm:spPr/>
      <dgm:t>
        <a:bodyPr/>
        <a:lstStyle/>
        <a:p>
          <a:endParaRPr lang="en-US"/>
        </a:p>
      </dgm:t>
    </dgm:pt>
    <dgm:pt modelId="{D5FF3A68-91B6-4C29-B7B2-B2533D7F71C9}" type="sibTrans" cxnId="{E2B503AD-632F-407B-8DC4-6C1D5317B852}">
      <dgm:prSet/>
      <dgm:spPr/>
      <dgm:t>
        <a:bodyPr/>
        <a:lstStyle/>
        <a:p>
          <a:endParaRPr lang="en-US"/>
        </a:p>
      </dgm:t>
    </dgm:pt>
    <dgm:pt modelId="{A8A644CA-9182-4C44-AEA3-314BF7C40324}" type="pres">
      <dgm:prSet presAssocID="{475B91DD-BEB9-4511-A588-43C9A652ACB9}" presName="hierChild1" presStyleCnt="0">
        <dgm:presLayoutVars>
          <dgm:chPref val="1"/>
          <dgm:dir/>
          <dgm:animOne val="branch"/>
          <dgm:animLvl val="lvl"/>
          <dgm:resizeHandles/>
        </dgm:presLayoutVars>
      </dgm:prSet>
      <dgm:spPr/>
    </dgm:pt>
    <dgm:pt modelId="{303E11D1-4F13-499F-AFB0-A7DEB2135FFD}" type="pres">
      <dgm:prSet presAssocID="{62EEA973-04BE-4D9A-8780-2CE3D8558985}" presName="hierRoot1" presStyleCnt="0"/>
      <dgm:spPr/>
    </dgm:pt>
    <dgm:pt modelId="{9F0E5FAC-1F3A-46AD-899A-36E01961B192}" type="pres">
      <dgm:prSet presAssocID="{62EEA973-04BE-4D9A-8780-2CE3D8558985}" presName="composite" presStyleCnt="0"/>
      <dgm:spPr/>
    </dgm:pt>
    <dgm:pt modelId="{E2F8EDAE-1C31-49A2-9329-9F1A0CEA78E0}" type="pres">
      <dgm:prSet presAssocID="{62EEA973-04BE-4D9A-8780-2CE3D8558985}" presName="background" presStyleLbl="node0" presStyleIdx="0" presStyleCnt="2"/>
      <dgm:spPr/>
    </dgm:pt>
    <dgm:pt modelId="{BCBC23EF-B483-4718-8A8B-2D715E1CE685}" type="pres">
      <dgm:prSet presAssocID="{62EEA973-04BE-4D9A-8780-2CE3D8558985}" presName="text" presStyleLbl="fgAcc0" presStyleIdx="0" presStyleCnt="2">
        <dgm:presLayoutVars>
          <dgm:chPref val="3"/>
        </dgm:presLayoutVars>
      </dgm:prSet>
      <dgm:spPr/>
    </dgm:pt>
    <dgm:pt modelId="{79D79EBB-F536-4CDD-BC48-E15D98C16433}" type="pres">
      <dgm:prSet presAssocID="{62EEA973-04BE-4D9A-8780-2CE3D8558985}" presName="hierChild2" presStyleCnt="0"/>
      <dgm:spPr/>
    </dgm:pt>
    <dgm:pt modelId="{D97F836D-35AB-49A9-9901-C0958E889388}" type="pres">
      <dgm:prSet presAssocID="{C27E9476-8C86-4507-90CB-092717F9A462}" presName="hierRoot1" presStyleCnt="0"/>
      <dgm:spPr/>
    </dgm:pt>
    <dgm:pt modelId="{5462AECC-7CA2-4FD9-8790-66090F1F5F7A}" type="pres">
      <dgm:prSet presAssocID="{C27E9476-8C86-4507-90CB-092717F9A462}" presName="composite" presStyleCnt="0"/>
      <dgm:spPr/>
    </dgm:pt>
    <dgm:pt modelId="{B78F9AB7-A7EC-4B61-920B-2193F5BC32BC}" type="pres">
      <dgm:prSet presAssocID="{C27E9476-8C86-4507-90CB-092717F9A462}" presName="background" presStyleLbl="node0" presStyleIdx="1" presStyleCnt="2"/>
      <dgm:spPr/>
    </dgm:pt>
    <dgm:pt modelId="{83B980FA-D70B-4E20-9E89-168C6F9C30B6}" type="pres">
      <dgm:prSet presAssocID="{C27E9476-8C86-4507-90CB-092717F9A462}" presName="text" presStyleLbl="fgAcc0" presStyleIdx="1" presStyleCnt="2">
        <dgm:presLayoutVars>
          <dgm:chPref val="3"/>
        </dgm:presLayoutVars>
      </dgm:prSet>
      <dgm:spPr/>
    </dgm:pt>
    <dgm:pt modelId="{01FA46C6-CBD7-493E-BBA8-4829F44A9D4C}" type="pres">
      <dgm:prSet presAssocID="{C27E9476-8C86-4507-90CB-092717F9A462}" presName="hierChild2" presStyleCnt="0"/>
      <dgm:spPr/>
    </dgm:pt>
  </dgm:ptLst>
  <dgm:cxnLst>
    <dgm:cxn modelId="{33BC6862-A5F5-4B9C-9ACD-61A3575639E4}" type="presOf" srcId="{C27E9476-8C86-4507-90CB-092717F9A462}" destId="{83B980FA-D70B-4E20-9E89-168C6F9C30B6}" srcOrd="0" destOrd="0" presId="urn:microsoft.com/office/officeart/2005/8/layout/hierarchy1"/>
    <dgm:cxn modelId="{74D8798B-55EE-4584-9260-C3E2F122B500}" srcId="{475B91DD-BEB9-4511-A588-43C9A652ACB9}" destId="{62EEA973-04BE-4D9A-8780-2CE3D8558985}" srcOrd="0" destOrd="0" parTransId="{F6E511D3-D910-4023-AFEE-112C0FC457F8}" sibTransId="{9CA7D09A-2E73-4183-86DF-9DB6DBAE1664}"/>
    <dgm:cxn modelId="{493F2E8E-E302-4DC1-A265-CD39904DC52D}" type="presOf" srcId="{475B91DD-BEB9-4511-A588-43C9A652ACB9}" destId="{A8A644CA-9182-4C44-AEA3-314BF7C40324}" srcOrd="0" destOrd="0" presId="urn:microsoft.com/office/officeart/2005/8/layout/hierarchy1"/>
    <dgm:cxn modelId="{E2B503AD-632F-407B-8DC4-6C1D5317B852}" srcId="{475B91DD-BEB9-4511-A588-43C9A652ACB9}" destId="{C27E9476-8C86-4507-90CB-092717F9A462}" srcOrd="1" destOrd="0" parTransId="{622FCBA5-6B4E-4827-9FEF-9FEC33334495}" sibTransId="{D5FF3A68-91B6-4C29-B7B2-B2533D7F71C9}"/>
    <dgm:cxn modelId="{7A6B24F7-1D56-4744-ACEB-FAFABF160D49}" type="presOf" srcId="{62EEA973-04BE-4D9A-8780-2CE3D8558985}" destId="{BCBC23EF-B483-4718-8A8B-2D715E1CE685}" srcOrd="0" destOrd="0" presId="urn:microsoft.com/office/officeart/2005/8/layout/hierarchy1"/>
    <dgm:cxn modelId="{84DFFFED-C02A-4FBF-9356-2C4311BB6F97}" type="presParOf" srcId="{A8A644CA-9182-4C44-AEA3-314BF7C40324}" destId="{303E11D1-4F13-499F-AFB0-A7DEB2135FFD}" srcOrd="0" destOrd="0" presId="urn:microsoft.com/office/officeart/2005/8/layout/hierarchy1"/>
    <dgm:cxn modelId="{17265893-A95D-4374-BA7B-B812DF27315D}" type="presParOf" srcId="{303E11D1-4F13-499F-AFB0-A7DEB2135FFD}" destId="{9F0E5FAC-1F3A-46AD-899A-36E01961B192}" srcOrd="0" destOrd="0" presId="urn:microsoft.com/office/officeart/2005/8/layout/hierarchy1"/>
    <dgm:cxn modelId="{D89DB2CD-CDAC-40A8-98F3-E5F653C5CC45}" type="presParOf" srcId="{9F0E5FAC-1F3A-46AD-899A-36E01961B192}" destId="{E2F8EDAE-1C31-49A2-9329-9F1A0CEA78E0}" srcOrd="0" destOrd="0" presId="urn:microsoft.com/office/officeart/2005/8/layout/hierarchy1"/>
    <dgm:cxn modelId="{DA1F9431-9FBC-466F-8222-BD22E1FFD840}" type="presParOf" srcId="{9F0E5FAC-1F3A-46AD-899A-36E01961B192}" destId="{BCBC23EF-B483-4718-8A8B-2D715E1CE685}" srcOrd="1" destOrd="0" presId="urn:microsoft.com/office/officeart/2005/8/layout/hierarchy1"/>
    <dgm:cxn modelId="{9A0B152B-F02F-461C-B33E-689A6C93DF7A}" type="presParOf" srcId="{303E11D1-4F13-499F-AFB0-A7DEB2135FFD}" destId="{79D79EBB-F536-4CDD-BC48-E15D98C16433}" srcOrd="1" destOrd="0" presId="urn:microsoft.com/office/officeart/2005/8/layout/hierarchy1"/>
    <dgm:cxn modelId="{33873AE0-08AB-4EC7-9ACF-5AB6200BFBE7}" type="presParOf" srcId="{A8A644CA-9182-4C44-AEA3-314BF7C40324}" destId="{D97F836D-35AB-49A9-9901-C0958E889388}" srcOrd="1" destOrd="0" presId="urn:microsoft.com/office/officeart/2005/8/layout/hierarchy1"/>
    <dgm:cxn modelId="{67B631B4-B622-4878-AE28-A79105C7564A}" type="presParOf" srcId="{D97F836D-35AB-49A9-9901-C0958E889388}" destId="{5462AECC-7CA2-4FD9-8790-66090F1F5F7A}" srcOrd="0" destOrd="0" presId="urn:microsoft.com/office/officeart/2005/8/layout/hierarchy1"/>
    <dgm:cxn modelId="{ED4A3BB7-0B09-4F84-9682-E08E2CAB94D9}" type="presParOf" srcId="{5462AECC-7CA2-4FD9-8790-66090F1F5F7A}" destId="{B78F9AB7-A7EC-4B61-920B-2193F5BC32BC}" srcOrd="0" destOrd="0" presId="urn:microsoft.com/office/officeart/2005/8/layout/hierarchy1"/>
    <dgm:cxn modelId="{267D5ECB-CC41-4B5F-8CFC-7F51E049B2BB}" type="presParOf" srcId="{5462AECC-7CA2-4FD9-8790-66090F1F5F7A}" destId="{83B980FA-D70B-4E20-9E89-168C6F9C30B6}" srcOrd="1" destOrd="0" presId="urn:microsoft.com/office/officeart/2005/8/layout/hierarchy1"/>
    <dgm:cxn modelId="{7BF98B70-4251-4B34-B5D7-E3924CD808B2}" type="presParOf" srcId="{D97F836D-35AB-49A9-9901-C0958E889388}" destId="{01FA46C6-CBD7-493E-BBA8-4829F44A9D4C}"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9495D4C-343E-44AB-A764-3D512DC47407}" type="doc">
      <dgm:prSet loTypeId="urn:microsoft.com/office/officeart/2005/8/layout/process4" loCatId="process" qsTypeId="urn:microsoft.com/office/officeart/2005/8/quickstyle/simple2" qsCatId="simple" csTypeId="urn:microsoft.com/office/officeart/2005/8/colors/accent1_2" csCatId="accent1"/>
      <dgm:spPr/>
      <dgm:t>
        <a:bodyPr/>
        <a:lstStyle/>
        <a:p>
          <a:endParaRPr lang="en-US"/>
        </a:p>
      </dgm:t>
    </dgm:pt>
    <dgm:pt modelId="{98995EAE-A1FF-44D9-B115-CC830FB0BAC4}">
      <dgm:prSet/>
      <dgm:spPr/>
      <dgm:t>
        <a:bodyPr/>
        <a:lstStyle/>
        <a:p>
          <a:r>
            <a:rPr lang="en-US" dirty="0"/>
            <a:t>Kairos Prison Ministry is made up of three programs: </a:t>
          </a:r>
        </a:p>
      </dgm:t>
    </dgm:pt>
    <dgm:pt modelId="{066B560E-74F4-4B8C-A421-E8205AD5B9F1}" type="parTrans" cxnId="{A80774DA-FD6C-463D-B39A-1BDBDEBC74F3}">
      <dgm:prSet/>
      <dgm:spPr/>
      <dgm:t>
        <a:bodyPr/>
        <a:lstStyle/>
        <a:p>
          <a:endParaRPr lang="en-US"/>
        </a:p>
      </dgm:t>
    </dgm:pt>
    <dgm:pt modelId="{CEC67722-A21B-45D3-9B70-7DB90E4D24E2}" type="sibTrans" cxnId="{A80774DA-FD6C-463D-B39A-1BDBDEBC74F3}">
      <dgm:prSet/>
      <dgm:spPr/>
      <dgm:t>
        <a:bodyPr/>
        <a:lstStyle/>
        <a:p>
          <a:endParaRPr lang="en-US"/>
        </a:p>
      </dgm:t>
    </dgm:pt>
    <dgm:pt modelId="{DF765DC3-EFF6-49F6-9170-9C8CDC44B283}">
      <dgm:prSet/>
      <dgm:spPr/>
      <dgm:t>
        <a:bodyPr/>
        <a:lstStyle/>
        <a:p>
          <a:r>
            <a:rPr lang="en-US" b="1"/>
            <a:t>Kairos Inside</a:t>
          </a:r>
          <a:endParaRPr lang="en-US"/>
        </a:p>
      </dgm:t>
    </dgm:pt>
    <dgm:pt modelId="{11DD458D-A62C-49A7-8A34-4B03FD7146A3}" type="parTrans" cxnId="{5EDCA6ED-67A2-4231-A1A8-AA192EAEA23A}">
      <dgm:prSet/>
      <dgm:spPr/>
      <dgm:t>
        <a:bodyPr/>
        <a:lstStyle/>
        <a:p>
          <a:endParaRPr lang="en-US"/>
        </a:p>
      </dgm:t>
    </dgm:pt>
    <dgm:pt modelId="{3E53CE3C-4652-4CC1-AE5A-0EF0AB84E7C6}" type="sibTrans" cxnId="{5EDCA6ED-67A2-4231-A1A8-AA192EAEA23A}">
      <dgm:prSet/>
      <dgm:spPr/>
      <dgm:t>
        <a:bodyPr/>
        <a:lstStyle/>
        <a:p>
          <a:endParaRPr lang="en-US"/>
        </a:p>
      </dgm:t>
    </dgm:pt>
    <dgm:pt modelId="{B6F66544-0979-4ECB-9208-215CD18BF42C}">
      <dgm:prSet/>
      <dgm:spPr/>
      <dgm:t>
        <a:bodyPr/>
        <a:lstStyle/>
        <a:p>
          <a:r>
            <a:rPr lang="en-US" b="1" dirty="0"/>
            <a:t>Kairos Outside</a:t>
          </a:r>
          <a:endParaRPr lang="en-US" dirty="0"/>
        </a:p>
      </dgm:t>
    </dgm:pt>
    <dgm:pt modelId="{A86BE58F-8093-4698-AA00-08B0AF10F6E1}" type="parTrans" cxnId="{F04E9F85-6CB4-4BE0-8AE6-A874A8B1DF58}">
      <dgm:prSet/>
      <dgm:spPr/>
      <dgm:t>
        <a:bodyPr/>
        <a:lstStyle/>
        <a:p>
          <a:endParaRPr lang="en-US"/>
        </a:p>
      </dgm:t>
    </dgm:pt>
    <dgm:pt modelId="{CE3D9F39-3584-4FB2-849E-C48E0146B73A}" type="sibTrans" cxnId="{F04E9F85-6CB4-4BE0-8AE6-A874A8B1DF58}">
      <dgm:prSet/>
      <dgm:spPr/>
      <dgm:t>
        <a:bodyPr/>
        <a:lstStyle/>
        <a:p>
          <a:endParaRPr lang="en-US"/>
        </a:p>
      </dgm:t>
    </dgm:pt>
    <dgm:pt modelId="{42EC2982-C421-4A53-A7ED-3FBD912036AC}">
      <dgm:prSet/>
      <dgm:spPr/>
      <dgm:t>
        <a:bodyPr/>
        <a:lstStyle/>
        <a:p>
          <a:r>
            <a:rPr lang="en-US" b="1"/>
            <a:t>Kairos Torch</a:t>
          </a:r>
          <a:r>
            <a:rPr lang="en-US"/>
            <a:t>.</a:t>
          </a:r>
        </a:p>
      </dgm:t>
    </dgm:pt>
    <dgm:pt modelId="{70434A49-F39F-4D62-990C-E2BDCA050EE8}" type="parTrans" cxnId="{F0FA42EF-BAC9-4EED-B1EE-FB63E258C46A}">
      <dgm:prSet/>
      <dgm:spPr/>
      <dgm:t>
        <a:bodyPr/>
        <a:lstStyle/>
        <a:p>
          <a:endParaRPr lang="en-US"/>
        </a:p>
      </dgm:t>
    </dgm:pt>
    <dgm:pt modelId="{FAE5B671-F7C3-49D2-9C2C-DDE95B2E27F4}" type="sibTrans" cxnId="{F0FA42EF-BAC9-4EED-B1EE-FB63E258C46A}">
      <dgm:prSet/>
      <dgm:spPr/>
      <dgm:t>
        <a:bodyPr/>
        <a:lstStyle/>
        <a:p>
          <a:endParaRPr lang="en-US"/>
        </a:p>
      </dgm:t>
    </dgm:pt>
    <dgm:pt modelId="{7612F245-8568-4CB4-8010-8BD9913C0F06}">
      <dgm:prSet/>
      <dgm:spPr/>
      <dgm:t>
        <a:bodyPr/>
        <a:lstStyle/>
        <a:p>
          <a:r>
            <a:rPr lang="en-US" b="1"/>
            <a:t>One Ministry, One Mission, Three Programs</a:t>
          </a:r>
          <a:endParaRPr lang="en-US"/>
        </a:p>
      </dgm:t>
    </dgm:pt>
    <dgm:pt modelId="{0FDBD498-5052-483E-B7E4-67CBF2EBD90E}" type="parTrans" cxnId="{98A44EE1-B5B9-4456-8BA6-AFCDEC977B4A}">
      <dgm:prSet/>
      <dgm:spPr/>
      <dgm:t>
        <a:bodyPr/>
        <a:lstStyle/>
        <a:p>
          <a:endParaRPr lang="en-US"/>
        </a:p>
      </dgm:t>
    </dgm:pt>
    <dgm:pt modelId="{5C061FB7-1953-4147-8FD9-16EE55599573}" type="sibTrans" cxnId="{98A44EE1-B5B9-4456-8BA6-AFCDEC977B4A}">
      <dgm:prSet/>
      <dgm:spPr/>
      <dgm:t>
        <a:bodyPr/>
        <a:lstStyle/>
        <a:p>
          <a:endParaRPr lang="en-US"/>
        </a:p>
      </dgm:t>
    </dgm:pt>
    <dgm:pt modelId="{F975DC11-FEF6-4A3F-84D8-8F2BA13B95B5}" type="pres">
      <dgm:prSet presAssocID="{A9495D4C-343E-44AB-A764-3D512DC47407}" presName="Name0" presStyleCnt="0">
        <dgm:presLayoutVars>
          <dgm:dir/>
          <dgm:animLvl val="lvl"/>
          <dgm:resizeHandles val="exact"/>
        </dgm:presLayoutVars>
      </dgm:prSet>
      <dgm:spPr/>
    </dgm:pt>
    <dgm:pt modelId="{AAF3B8CA-3CA5-4789-A453-53423D60950D}" type="pres">
      <dgm:prSet presAssocID="{7612F245-8568-4CB4-8010-8BD9913C0F06}" presName="boxAndChildren" presStyleCnt="0"/>
      <dgm:spPr/>
    </dgm:pt>
    <dgm:pt modelId="{7880AC87-F6BA-4D3A-ABD5-22CE8FFC9132}" type="pres">
      <dgm:prSet presAssocID="{7612F245-8568-4CB4-8010-8BD9913C0F06}" presName="parentTextBox" presStyleLbl="node1" presStyleIdx="0" presStyleCnt="2"/>
      <dgm:spPr/>
    </dgm:pt>
    <dgm:pt modelId="{64103301-D119-481D-9A25-CFEF1A2F938D}" type="pres">
      <dgm:prSet presAssocID="{CEC67722-A21B-45D3-9B70-7DB90E4D24E2}" presName="sp" presStyleCnt="0"/>
      <dgm:spPr/>
    </dgm:pt>
    <dgm:pt modelId="{4FF73543-B165-4219-8334-C3D68535F241}" type="pres">
      <dgm:prSet presAssocID="{98995EAE-A1FF-44D9-B115-CC830FB0BAC4}" presName="arrowAndChildren" presStyleCnt="0"/>
      <dgm:spPr/>
    </dgm:pt>
    <dgm:pt modelId="{74F2E478-5841-4A7E-90A1-42FC888542CB}" type="pres">
      <dgm:prSet presAssocID="{98995EAE-A1FF-44D9-B115-CC830FB0BAC4}" presName="parentTextArrow" presStyleLbl="node1" presStyleIdx="0" presStyleCnt="2"/>
      <dgm:spPr/>
    </dgm:pt>
    <dgm:pt modelId="{2B24855F-AB41-43D0-957C-3F73BB09DF99}" type="pres">
      <dgm:prSet presAssocID="{98995EAE-A1FF-44D9-B115-CC830FB0BAC4}" presName="arrow" presStyleLbl="node1" presStyleIdx="1" presStyleCnt="2"/>
      <dgm:spPr/>
    </dgm:pt>
    <dgm:pt modelId="{2C1F749B-CEFA-4ED4-AB7C-D4E48DEE5F3D}" type="pres">
      <dgm:prSet presAssocID="{98995EAE-A1FF-44D9-B115-CC830FB0BAC4}" presName="descendantArrow" presStyleCnt="0"/>
      <dgm:spPr/>
    </dgm:pt>
    <dgm:pt modelId="{04C01F6C-39C1-4C89-B4C9-008CA1142816}" type="pres">
      <dgm:prSet presAssocID="{DF765DC3-EFF6-49F6-9170-9C8CDC44B283}" presName="childTextArrow" presStyleLbl="fgAccFollowNode1" presStyleIdx="0" presStyleCnt="3">
        <dgm:presLayoutVars>
          <dgm:bulletEnabled val="1"/>
        </dgm:presLayoutVars>
      </dgm:prSet>
      <dgm:spPr/>
    </dgm:pt>
    <dgm:pt modelId="{25466423-B449-45CB-AD9A-7E6CA74A496E}" type="pres">
      <dgm:prSet presAssocID="{B6F66544-0979-4ECB-9208-215CD18BF42C}" presName="childTextArrow" presStyleLbl="fgAccFollowNode1" presStyleIdx="1" presStyleCnt="3">
        <dgm:presLayoutVars>
          <dgm:bulletEnabled val="1"/>
        </dgm:presLayoutVars>
      </dgm:prSet>
      <dgm:spPr/>
    </dgm:pt>
    <dgm:pt modelId="{29470AE5-8F5C-4FD5-9931-523FEC786AB3}" type="pres">
      <dgm:prSet presAssocID="{42EC2982-C421-4A53-A7ED-3FBD912036AC}" presName="childTextArrow" presStyleLbl="fgAccFollowNode1" presStyleIdx="2" presStyleCnt="3">
        <dgm:presLayoutVars>
          <dgm:bulletEnabled val="1"/>
        </dgm:presLayoutVars>
      </dgm:prSet>
      <dgm:spPr/>
    </dgm:pt>
  </dgm:ptLst>
  <dgm:cxnLst>
    <dgm:cxn modelId="{F8624B1C-2F47-4CDE-843E-B6D269A49ADB}" type="presOf" srcId="{B6F66544-0979-4ECB-9208-215CD18BF42C}" destId="{25466423-B449-45CB-AD9A-7E6CA74A496E}" srcOrd="0" destOrd="0" presId="urn:microsoft.com/office/officeart/2005/8/layout/process4"/>
    <dgm:cxn modelId="{83515575-593E-46A3-AAF4-A1FD98197BAC}" type="presOf" srcId="{DF765DC3-EFF6-49F6-9170-9C8CDC44B283}" destId="{04C01F6C-39C1-4C89-B4C9-008CA1142816}" srcOrd="0" destOrd="0" presId="urn:microsoft.com/office/officeart/2005/8/layout/process4"/>
    <dgm:cxn modelId="{F04E9F85-6CB4-4BE0-8AE6-A874A8B1DF58}" srcId="{98995EAE-A1FF-44D9-B115-CC830FB0BAC4}" destId="{B6F66544-0979-4ECB-9208-215CD18BF42C}" srcOrd="1" destOrd="0" parTransId="{A86BE58F-8093-4698-AA00-08B0AF10F6E1}" sibTransId="{CE3D9F39-3584-4FB2-849E-C48E0146B73A}"/>
    <dgm:cxn modelId="{F2D61FA0-BB0D-4DD8-8470-F1C5D7C3AEBD}" type="presOf" srcId="{42EC2982-C421-4A53-A7ED-3FBD912036AC}" destId="{29470AE5-8F5C-4FD5-9931-523FEC786AB3}" srcOrd="0" destOrd="0" presId="urn:microsoft.com/office/officeart/2005/8/layout/process4"/>
    <dgm:cxn modelId="{1FE2E8A7-EC67-4ABF-AAC6-556F488F8F6B}" type="presOf" srcId="{A9495D4C-343E-44AB-A764-3D512DC47407}" destId="{F975DC11-FEF6-4A3F-84D8-8F2BA13B95B5}" srcOrd="0" destOrd="0" presId="urn:microsoft.com/office/officeart/2005/8/layout/process4"/>
    <dgm:cxn modelId="{A80774DA-FD6C-463D-B39A-1BDBDEBC74F3}" srcId="{A9495D4C-343E-44AB-A764-3D512DC47407}" destId="{98995EAE-A1FF-44D9-B115-CC830FB0BAC4}" srcOrd="0" destOrd="0" parTransId="{066B560E-74F4-4B8C-A421-E8205AD5B9F1}" sibTransId="{CEC67722-A21B-45D3-9B70-7DB90E4D24E2}"/>
    <dgm:cxn modelId="{48EF2ADD-F726-4FE3-9189-1BCCAF09F31D}" type="presOf" srcId="{7612F245-8568-4CB4-8010-8BD9913C0F06}" destId="{7880AC87-F6BA-4D3A-ABD5-22CE8FFC9132}" srcOrd="0" destOrd="0" presId="urn:microsoft.com/office/officeart/2005/8/layout/process4"/>
    <dgm:cxn modelId="{C5E4D7DF-2ED6-40F9-A793-FD28095D199A}" type="presOf" srcId="{98995EAE-A1FF-44D9-B115-CC830FB0BAC4}" destId="{74F2E478-5841-4A7E-90A1-42FC888542CB}" srcOrd="0" destOrd="0" presId="urn:microsoft.com/office/officeart/2005/8/layout/process4"/>
    <dgm:cxn modelId="{98A44EE1-B5B9-4456-8BA6-AFCDEC977B4A}" srcId="{A9495D4C-343E-44AB-A764-3D512DC47407}" destId="{7612F245-8568-4CB4-8010-8BD9913C0F06}" srcOrd="1" destOrd="0" parTransId="{0FDBD498-5052-483E-B7E4-67CBF2EBD90E}" sibTransId="{5C061FB7-1953-4147-8FD9-16EE55599573}"/>
    <dgm:cxn modelId="{5EDCA6ED-67A2-4231-A1A8-AA192EAEA23A}" srcId="{98995EAE-A1FF-44D9-B115-CC830FB0BAC4}" destId="{DF765DC3-EFF6-49F6-9170-9C8CDC44B283}" srcOrd="0" destOrd="0" parTransId="{11DD458D-A62C-49A7-8A34-4B03FD7146A3}" sibTransId="{3E53CE3C-4652-4CC1-AE5A-0EF0AB84E7C6}"/>
    <dgm:cxn modelId="{F0FA42EF-BAC9-4EED-B1EE-FB63E258C46A}" srcId="{98995EAE-A1FF-44D9-B115-CC830FB0BAC4}" destId="{42EC2982-C421-4A53-A7ED-3FBD912036AC}" srcOrd="2" destOrd="0" parTransId="{70434A49-F39F-4D62-990C-E2BDCA050EE8}" sibTransId="{FAE5B671-F7C3-49D2-9C2C-DDE95B2E27F4}"/>
    <dgm:cxn modelId="{667A1DF5-7C43-4376-9C82-846CD650DD3E}" type="presOf" srcId="{98995EAE-A1FF-44D9-B115-CC830FB0BAC4}" destId="{2B24855F-AB41-43D0-957C-3F73BB09DF99}" srcOrd="1" destOrd="0" presId="urn:microsoft.com/office/officeart/2005/8/layout/process4"/>
    <dgm:cxn modelId="{21CB4A24-C75B-4A8B-A7F9-CD41C9CAC8C8}" type="presParOf" srcId="{F975DC11-FEF6-4A3F-84D8-8F2BA13B95B5}" destId="{AAF3B8CA-3CA5-4789-A453-53423D60950D}" srcOrd="0" destOrd="0" presId="urn:microsoft.com/office/officeart/2005/8/layout/process4"/>
    <dgm:cxn modelId="{2B7B459A-B8A3-442D-984F-B3F5936B96F5}" type="presParOf" srcId="{AAF3B8CA-3CA5-4789-A453-53423D60950D}" destId="{7880AC87-F6BA-4D3A-ABD5-22CE8FFC9132}" srcOrd="0" destOrd="0" presId="urn:microsoft.com/office/officeart/2005/8/layout/process4"/>
    <dgm:cxn modelId="{EDC494D0-0921-4A4A-BD3D-E3B68A73B6F1}" type="presParOf" srcId="{F975DC11-FEF6-4A3F-84D8-8F2BA13B95B5}" destId="{64103301-D119-481D-9A25-CFEF1A2F938D}" srcOrd="1" destOrd="0" presId="urn:microsoft.com/office/officeart/2005/8/layout/process4"/>
    <dgm:cxn modelId="{CA6F3D9D-460C-45D0-BB49-46190BB58D47}" type="presParOf" srcId="{F975DC11-FEF6-4A3F-84D8-8F2BA13B95B5}" destId="{4FF73543-B165-4219-8334-C3D68535F241}" srcOrd="2" destOrd="0" presId="urn:microsoft.com/office/officeart/2005/8/layout/process4"/>
    <dgm:cxn modelId="{743E92FD-3D7A-45EF-A65B-F1AD012D4A7A}" type="presParOf" srcId="{4FF73543-B165-4219-8334-C3D68535F241}" destId="{74F2E478-5841-4A7E-90A1-42FC888542CB}" srcOrd="0" destOrd="0" presId="urn:microsoft.com/office/officeart/2005/8/layout/process4"/>
    <dgm:cxn modelId="{8872524F-3257-4B37-B874-E8D0724D1A70}" type="presParOf" srcId="{4FF73543-B165-4219-8334-C3D68535F241}" destId="{2B24855F-AB41-43D0-957C-3F73BB09DF99}" srcOrd="1" destOrd="0" presId="urn:microsoft.com/office/officeart/2005/8/layout/process4"/>
    <dgm:cxn modelId="{E1F894FC-E770-4ED3-B11E-63A5F37D30D6}" type="presParOf" srcId="{4FF73543-B165-4219-8334-C3D68535F241}" destId="{2C1F749B-CEFA-4ED4-AB7C-D4E48DEE5F3D}" srcOrd="2" destOrd="0" presId="urn:microsoft.com/office/officeart/2005/8/layout/process4"/>
    <dgm:cxn modelId="{46AA88E8-8095-4A71-A8B9-A1662495BB74}" type="presParOf" srcId="{2C1F749B-CEFA-4ED4-AB7C-D4E48DEE5F3D}" destId="{04C01F6C-39C1-4C89-B4C9-008CA1142816}" srcOrd="0" destOrd="0" presId="urn:microsoft.com/office/officeart/2005/8/layout/process4"/>
    <dgm:cxn modelId="{472E5C99-E993-4C73-9600-4A267C0E3ECD}" type="presParOf" srcId="{2C1F749B-CEFA-4ED4-AB7C-D4E48DEE5F3D}" destId="{25466423-B449-45CB-AD9A-7E6CA74A496E}" srcOrd="1" destOrd="0" presId="urn:microsoft.com/office/officeart/2005/8/layout/process4"/>
    <dgm:cxn modelId="{A9D59E13-AB99-4D67-BABD-CA2B5568F0E8}" type="presParOf" srcId="{2C1F749B-CEFA-4ED4-AB7C-D4E48DEE5F3D}" destId="{29470AE5-8F5C-4FD5-9931-523FEC786AB3}" srcOrd="2"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8C1E90A-658F-4953-A524-0BD2C62248D8}" type="doc">
      <dgm:prSet loTypeId="urn:microsoft.com/office/officeart/2005/8/layout/vProcess5" loCatId="process" qsTypeId="urn:microsoft.com/office/officeart/2005/8/quickstyle/simple4" qsCatId="simple" csTypeId="urn:microsoft.com/office/officeart/2005/8/colors/accent2_2" csCatId="accent2"/>
      <dgm:spPr/>
      <dgm:t>
        <a:bodyPr/>
        <a:lstStyle/>
        <a:p>
          <a:endParaRPr lang="en-US"/>
        </a:p>
      </dgm:t>
    </dgm:pt>
    <dgm:pt modelId="{51AFCA90-E9DF-4F72-B696-E2D91218A9BF}">
      <dgm:prSet/>
      <dgm:spPr/>
      <dgm:t>
        <a:bodyPr/>
        <a:lstStyle/>
        <a:p>
          <a:r>
            <a:rPr lang="en-US" dirty="0"/>
            <a:t>Men, women, youth, and their families are directly impacted when a person is incarcerated. </a:t>
          </a:r>
        </a:p>
      </dgm:t>
    </dgm:pt>
    <dgm:pt modelId="{161DFC5A-7516-4C16-8366-CC5F3BB85C84}" type="parTrans" cxnId="{25D3B370-8D45-414C-AA25-3C74523394DB}">
      <dgm:prSet/>
      <dgm:spPr/>
      <dgm:t>
        <a:bodyPr/>
        <a:lstStyle/>
        <a:p>
          <a:endParaRPr lang="en-US"/>
        </a:p>
      </dgm:t>
    </dgm:pt>
    <dgm:pt modelId="{5AFADE26-2E4E-456F-BE87-7493A6587FE2}" type="sibTrans" cxnId="{25D3B370-8D45-414C-AA25-3C74523394DB}">
      <dgm:prSet/>
      <dgm:spPr/>
      <dgm:t>
        <a:bodyPr/>
        <a:lstStyle/>
        <a:p>
          <a:endParaRPr lang="en-US"/>
        </a:p>
      </dgm:t>
    </dgm:pt>
    <dgm:pt modelId="{A54E7D40-BA5D-444F-BAA8-5D3E86AB5933}">
      <dgm:prSet/>
      <dgm:spPr/>
      <dgm:t>
        <a:bodyPr/>
        <a:lstStyle/>
        <a:p>
          <a:r>
            <a:rPr lang="en-US"/>
            <a:t>Relationships may weaken</a:t>
          </a:r>
        </a:p>
      </dgm:t>
    </dgm:pt>
    <dgm:pt modelId="{FFFC24E3-0CBA-40D7-9CA7-28F2E7453D89}" type="parTrans" cxnId="{E1996885-5F55-492B-A8AB-45A2CA2836A9}">
      <dgm:prSet/>
      <dgm:spPr/>
      <dgm:t>
        <a:bodyPr/>
        <a:lstStyle/>
        <a:p>
          <a:endParaRPr lang="en-US"/>
        </a:p>
      </dgm:t>
    </dgm:pt>
    <dgm:pt modelId="{6C490292-C14F-4CA1-A1BB-1349D2D75247}" type="sibTrans" cxnId="{E1996885-5F55-492B-A8AB-45A2CA2836A9}">
      <dgm:prSet/>
      <dgm:spPr/>
      <dgm:t>
        <a:bodyPr/>
        <a:lstStyle/>
        <a:p>
          <a:endParaRPr lang="en-US"/>
        </a:p>
      </dgm:t>
    </dgm:pt>
    <dgm:pt modelId="{B53691F8-C731-4882-972C-2C028F0DAF83}">
      <dgm:prSet/>
      <dgm:spPr/>
      <dgm:t>
        <a:bodyPr/>
        <a:lstStyle/>
        <a:p>
          <a:r>
            <a:rPr lang="en-US"/>
            <a:t>Financial strain can grow</a:t>
          </a:r>
        </a:p>
      </dgm:t>
    </dgm:pt>
    <dgm:pt modelId="{7E930556-E997-4132-85A0-EDE5CEC37299}" type="parTrans" cxnId="{CED697D9-77FF-4DA6-9F72-D6EDCA651470}">
      <dgm:prSet/>
      <dgm:spPr/>
      <dgm:t>
        <a:bodyPr/>
        <a:lstStyle/>
        <a:p>
          <a:endParaRPr lang="en-US"/>
        </a:p>
      </dgm:t>
    </dgm:pt>
    <dgm:pt modelId="{B79371F5-868F-4A67-8BED-E0AE902C9C52}" type="sibTrans" cxnId="{CED697D9-77FF-4DA6-9F72-D6EDCA651470}">
      <dgm:prSet/>
      <dgm:spPr/>
      <dgm:t>
        <a:bodyPr/>
        <a:lstStyle/>
        <a:p>
          <a:endParaRPr lang="en-US"/>
        </a:p>
      </dgm:t>
    </dgm:pt>
    <dgm:pt modelId="{2AA13580-C7AB-49A5-9D60-8B5371163556}">
      <dgm:prSet/>
      <dgm:spPr/>
      <dgm:t>
        <a:bodyPr/>
        <a:lstStyle/>
        <a:p>
          <a:r>
            <a:rPr lang="en-US" dirty="0"/>
            <a:t>Family roles may be disrupted or diminished</a:t>
          </a:r>
        </a:p>
      </dgm:t>
    </dgm:pt>
    <dgm:pt modelId="{882A3C46-EFB8-4359-B8C9-897179176D54}" type="parTrans" cxnId="{ED588CD5-4FF6-4266-9DFD-94AAD438BD49}">
      <dgm:prSet/>
      <dgm:spPr/>
      <dgm:t>
        <a:bodyPr/>
        <a:lstStyle/>
        <a:p>
          <a:endParaRPr lang="en-US"/>
        </a:p>
      </dgm:t>
    </dgm:pt>
    <dgm:pt modelId="{1AC14D08-FD77-4BB6-92A5-F654A4F16D12}" type="sibTrans" cxnId="{ED588CD5-4FF6-4266-9DFD-94AAD438BD49}">
      <dgm:prSet/>
      <dgm:spPr/>
      <dgm:t>
        <a:bodyPr/>
        <a:lstStyle/>
        <a:p>
          <a:endParaRPr lang="en-US"/>
        </a:p>
      </dgm:t>
    </dgm:pt>
    <dgm:pt modelId="{1117020A-F46B-48AF-BECE-A1B441B6097E}" type="pres">
      <dgm:prSet presAssocID="{A8C1E90A-658F-4953-A524-0BD2C62248D8}" presName="outerComposite" presStyleCnt="0">
        <dgm:presLayoutVars>
          <dgm:chMax val="5"/>
          <dgm:dir/>
          <dgm:resizeHandles val="exact"/>
        </dgm:presLayoutVars>
      </dgm:prSet>
      <dgm:spPr/>
    </dgm:pt>
    <dgm:pt modelId="{05F7A491-F2B7-47AB-B0BF-EDBF9FD4543C}" type="pres">
      <dgm:prSet presAssocID="{A8C1E90A-658F-4953-A524-0BD2C62248D8}" presName="dummyMaxCanvas" presStyleCnt="0">
        <dgm:presLayoutVars/>
      </dgm:prSet>
      <dgm:spPr/>
    </dgm:pt>
    <dgm:pt modelId="{E2E87771-3F6C-4551-9D6E-F6FCECA04FFD}" type="pres">
      <dgm:prSet presAssocID="{A8C1E90A-658F-4953-A524-0BD2C62248D8}" presName="FourNodes_1" presStyleLbl="node1" presStyleIdx="0" presStyleCnt="4">
        <dgm:presLayoutVars>
          <dgm:bulletEnabled val="1"/>
        </dgm:presLayoutVars>
      </dgm:prSet>
      <dgm:spPr/>
    </dgm:pt>
    <dgm:pt modelId="{2F1F0D5E-ABE3-4A68-93CA-C1FEEFD36EB6}" type="pres">
      <dgm:prSet presAssocID="{A8C1E90A-658F-4953-A524-0BD2C62248D8}" presName="FourNodes_2" presStyleLbl="node1" presStyleIdx="1" presStyleCnt="4">
        <dgm:presLayoutVars>
          <dgm:bulletEnabled val="1"/>
        </dgm:presLayoutVars>
      </dgm:prSet>
      <dgm:spPr/>
    </dgm:pt>
    <dgm:pt modelId="{85987612-653C-43AC-BB6E-F810A8B957D1}" type="pres">
      <dgm:prSet presAssocID="{A8C1E90A-658F-4953-A524-0BD2C62248D8}" presName="FourNodes_3" presStyleLbl="node1" presStyleIdx="2" presStyleCnt="4">
        <dgm:presLayoutVars>
          <dgm:bulletEnabled val="1"/>
        </dgm:presLayoutVars>
      </dgm:prSet>
      <dgm:spPr/>
    </dgm:pt>
    <dgm:pt modelId="{3D1B01F8-4957-4628-89BF-5257EA5DF412}" type="pres">
      <dgm:prSet presAssocID="{A8C1E90A-658F-4953-A524-0BD2C62248D8}" presName="FourNodes_4" presStyleLbl="node1" presStyleIdx="3" presStyleCnt="4">
        <dgm:presLayoutVars>
          <dgm:bulletEnabled val="1"/>
        </dgm:presLayoutVars>
      </dgm:prSet>
      <dgm:spPr/>
    </dgm:pt>
    <dgm:pt modelId="{EC407F9A-FA7B-4769-AB0D-F023100CFBB9}" type="pres">
      <dgm:prSet presAssocID="{A8C1E90A-658F-4953-A524-0BD2C62248D8}" presName="FourConn_1-2" presStyleLbl="fgAccFollowNode1" presStyleIdx="0" presStyleCnt="3">
        <dgm:presLayoutVars>
          <dgm:bulletEnabled val="1"/>
        </dgm:presLayoutVars>
      </dgm:prSet>
      <dgm:spPr/>
    </dgm:pt>
    <dgm:pt modelId="{232E4DAA-0A92-40C7-91DC-2FAFC5C36F20}" type="pres">
      <dgm:prSet presAssocID="{A8C1E90A-658F-4953-A524-0BD2C62248D8}" presName="FourConn_2-3" presStyleLbl="fgAccFollowNode1" presStyleIdx="1" presStyleCnt="3">
        <dgm:presLayoutVars>
          <dgm:bulletEnabled val="1"/>
        </dgm:presLayoutVars>
      </dgm:prSet>
      <dgm:spPr/>
    </dgm:pt>
    <dgm:pt modelId="{39E4E6FA-3DA8-4D39-9B5C-9FC11AA073AB}" type="pres">
      <dgm:prSet presAssocID="{A8C1E90A-658F-4953-A524-0BD2C62248D8}" presName="FourConn_3-4" presStyleLbl="fgAccFollowNode1" presStyleIdx="2" presStyleCnt="3">
        <dgm:presLayoutVars>
          <dgm:bulletEnabled val="1"/>
        </dgm:presLayoutVars>
      </dgm:prSet>
      <dgm:spPr/>
    </dgm:pt>
    <dgm:pt modelId="{A86054E4-876B-4301-9680-E0A0432C1D5F}" type="pres">
      <dgm:prSet presAssocID="{A8C1E90A-658F-4953-A524-0BD2C62248D8}" presName="FourNodes_1_text" presStyleLbl="node1" presStyleIdx="3" presStyleCnt="4">
        <dgm:presLayoutVars>
          <dgm:bulletEnabled val="1"/>
        </dgm:presLayoutVars>
      </dgm:prSet>
      <dgm:spPr/>
    </dgm:pt>
    <dgm:pt modelId="{2EFDABFD-F678-4B19-BE5B-FC3A9A42D72A}" type="pres">
      <dgm:prSet presAssocID="{A8C1E90A-658F-4953-A524-0BD2C62248D8}" presName="FourNodes_2_text" presStyleLbl="node1" presStyleIdx="3" presStyleCnt="4">
        <dgm:presLayoutVars>
          <dgm:bulletEnabled val="1"/>
        </dgm:presLayoutVars>
      </dgm:prSet>
      <dgm:spPr/>
    </dgm:pt>
    <dgm:pt modelId="{EF001CA5-7AB6-4EDB-96F1-AA48BA011914}" type="pres">
      <dgm:prSet presAssocID="{A8C1E90A-658F-4953-A524-0BD2C62248D8}" presName="FourNodes_3_text" presStyleLbl="node1" presStyleIdx="3" presStyleCnt="4">
        <dgm:presLayoutVars>
          <dgm:bulletEnabled val="1"/>
        </dgm:presLayoutVars>
      </dgm:prSet>
      <dgm:spPr/>
    </dgm:pt>
    <dgm:pt modelId="{BD9B12B9-B0E0-4F7B-81D3-22868D5DEF8C}" type="pres">
      <dgm:prSet presAssocID="{A8C1E90A-658F-4953-A524-0BD2C62248D8}" presName="FourNodes_4_text" presStyleLbl="node1" presStyleIdx="3" presStyleCnt="4">
        <dgm:presLayoutVars>
          <dgm:bulletEnabled val="1"/>
        </dgm:presLayoutVars>
      </dgm:prSet>
      <dgm:spPr/>
    </dgm:pt>
  </dgm:ptLst>
  <dgm:cxnLst>
    <dgm:cxn modelId="{34FC1628-C6B7-492F-BD92-A7D2716B8175}" type="presOf" srcId="{51AFCA90-E9DF-4F72-B696-E2D91218A9BF}" destId="{A86054E4-876B-4301-9680-E0A0432C1D5F}" srcOrd="1" destOrd="0" presId="urn:microsoft.com/office/officeart/2005/8/layout/vProcess5"/>
    <dgm:cxn modelId="{922F4669-68B0-43BF-8E6A-6F993CD0DA2F}" type="presOf" srcId="{6C490292-C14F-4CA1-A1BB-1349D2D75247}" destId="{232E4DAA-0A92-40C7-91DC-2FAFC5C36F20}" srcOrd="0" destOrd="0" presId="urn:microsoft.com/office/officeart/2005/8/layout/vProcess5"/>
    <dgm:cxn modelId="{25D3B370-8D45-414C-AA25-3C74523394DB}" srcId="{A8C1E90A-658F-4953-A524-0BD2C62248D8}" destId="{51AFCA90-E9DF-4F72-B696-E2D91218A9BF}" srcOrd="0" destOrd="0" parTransId="{161DFC5A-7516-4C16-8366-CC5F3BB85C84}" sibTransId="{5AFADE26-2E4E-456F-BE87-7493A6587FE2}"/>
    <dgm:cxn modelId="{59135274-3D11-4C27-85A1-071457FBE7DB}" type="presOf" srcId="{B53691F8-C731-4882-972C-2C028F0DAF83}" destId="{EF001CA5-7AB6-4EDB-96F1-AA48BA011914}" srcOrd="1" destOrd="0" presId="urn:microsoft.com/office/officeart/2005/8/layout/vProcess5"/>
    <dgm:cxn modelId="{B586927E-5074-45A8-B10C-D650211C2600}" type="presOf" srcId="{2AA13580-C7AB-49A5-9D60-8B5371163556}" destId="{3D1B01F8-4957-4628-89BF-5257EA5DF412}" srcOrd="0" destOrd="0" presId="urn:microsoft.com/office/officeart/2005/8/layout/vProcess5"/>
    <dgm:cxn modelId="{B6571B85-17B8-4FF5-97E6-D4AD189726B1}" type="presOf" srcId="{51AFCA90-E9DF-4F72-B696-E2D91218A9BF}" destId="{E2E87771-3F6C-4551-9D6E-F6FCECA04FFD}" srcOrd="0" destOrd="0" presId="urn:microsoft.com/office/officeart/2005/8/layout/vProcess5"/>
    <dgm:cxn modelId="{E1996885-5F55-492B-A8AB-45A2CA2836A9}" srcId="{A8C1E90A-658F-4953-A524-0BD2C62248D8}" destId="{A54E7D40-BA5D-444F-BAA8-5D3E86AB5933}" srcOrd="1" destOrd="0" parTransId="{FFFC24E3-0CBA-40D7-9CA7-28F2E7453D89}" sibTransId="{6C490292-C14F-4CA1-A1BB-1349D2D75247}"/>
    <dgm:cxn modelId="{BCE3CE85-AE53-44ED-972B-48FD878FD5FB}" type="presOf" srcId="{A54E7D40-BA5D-444F-BAA8-5D3E86AB5933}" destId="{2F1F0D5E-ABE3-4A68-93CA-C1FEEFD36EB6}" srcOrd="0" destOrd="0" presId="urn:microsoft.com/office/officeart/2005/8/layout/vProcess5"/>
    <dgm:cxn modelId="{9B4CD085-C5CE-4B39-BF0F-B56FF720718F}" type="presOf" srcId="{B53691F8-C731-4882-972C-2C028F0DAF83}" destId="{85987612-653C-43AC-BB6E-F810A8B957D1}" srcOrd="0" destOrd="0" presId="urn:microsoft.com/office/officeart/2005/8/layout/vProcess5"/>
    <dgm:cxn modelId="{CFE68188-B741-4E84-AA18-F4A574B3353D}" type="presOf" srcId="{5AFADE26-2E4E-456F-BE87-7493A6587FE2}" destId="{EC407F9A-FA7B-4769-AB0D-F023100CFBB9}" srcOrd="0" destOrd="0" presId="urn:microsoft.com/office/officeart/2005/8/layout/vProcess5"/>
    <dgm:cxn modelId="{06F517A8-1E40-4CC6-BD0E-5C9793DB3383}" type="presOf" srcId="{A8C1E90A-658F-4953-A524-0BD2C62248D8}" destId="{1117020A-F46B-48AF-BECE-A1B441B6097E}" srcOrd="0" destOrd="0" presId="urn:microsoft.com/office/officeart/2005/8/layout/vProcess5"/>
    <dgm:cxn modelId="{8D2C73AE-ADB2-48D2-A0A8-43774189460F}" type="presOf" srcId="{2AA13580-C7AB-49A5-9D60-8B5371163556}" destId="{BD9B12B9-B0E0-4F7B-81D3-22868D5DEF8C}" srcOrd="1" destOrd="0" presId="urn:microsoft.com/office/officeart/2005/8/layout/vProcess5"/>
    <dgm:cxn modelId="{E5FBB8C5-823D-4F4A-8CFB-CD132710611E}" type="presOf" srcId="{B79371F5-868F-4A67-8BED-E0AE902C9C52}" destId="{39E4E6FA-3DA8-4D39-9B5C-9FC11AA073AB}" srcOrd="0" destOrd="0" presId="urn:microsoft.com/office/officeart/2005/8/layout/vProcess5"/>
    <dgm:cxn modelId="{ED588CD5-4FF6-4266-9DFD-94AAD438BD49}" srcId="{A8C1E90A-658F-4953-A524-0BD2C62248D8}" destId="{2AA13580-C7AB-49A5-9D60-8B5371163556}" srcOrd="3" destOrd="0" parTransId="{882A3C46-EFB8-4359-B8C9-897179176D54}" sibTransId="{1AC14D08-FD77-4BB6-92A5-F654A4F16D12}"/>
    <dgm:cxn modelId="{CED697D9-77FF-4DA6-9F72-D6EDCA651470}" srcId="{A8C1E90A-658F-4953-A524-0BD2C62248D8}" destId="{B53691F8-C731-4882-972C-2C028F0DAF83}" srcOrd="2" destOrd="0" parTransId="{7E930556-E997-4132-85A0-EDE5CEC37299}" sibTransId="{B79371F5-868F-4A67-8BED-E0AE902C9C52}"/>
    <dgm:cxn modelId="{387D59FA-34AB-4DA1-8083-35A3123F25A5}" type="presOf" srcId="{A54E7D40-BA5D-444F-BAA8-5D3E86AB5933}" destId="{2EFDABFD-F678-4B19-BE5B-FC3A9A42D72A}" srcOrd="1" destOrd="0" presId="urn:microsoft.com/office/officeart/2005/8/layout/vProcess5"/>
    <dgm:cxn modelId="{D7E300D6-4E46-407F-9508-7EC38C74124A}" type="presParOf" srcId="{1117020A-F46B-48AF-BECE-A1B441B6097E}" destId="{05F7A491-F2B7-47AB-B0BF-EDBF9FD4543C}" srcOrd="0" destOrd="0" presId="urn:microsoft.com/office/officeart/2005/8/layout/vProcess5"/>
    <dgm:cxn modelId="{0B1F5DC1-B07D-4A23-8EF0-6BE5E0FD549A}" type="presParOf" srcId="{1117020A-F46B-48AF-BECE-A1B441B6097E}" destId="{E2E87771-3F6C-4551-9D6E-F6FCECA04FFD}" srcOrd="1" destOrd="0" presId="urn:microsoft.com/office/officeart/2005/8/layout/vProcess5"/>
    <dgm:cxn modelId="{3D2BA869-7863-409D-B7AD-BB30BC076B68}" type="presParOf" srcId="{1117020A-F46B-48AF-BECE-A1B441B6097E}" destId="{2F1F0D5E-ABE3-4A68-93CA-C1FEEFD36EB6}" srcOrd="2" destOrd="0" presId="urn:microsoft.com/office/officeart/2005/8/layout/vProcess5"/>
    <dgm:cxn modelId="{ACCE1646-5DED-4D13-B454-0CFEC80E1A2C}" type="presParOf" srcId="{1117020A-F46B-48AF-BECE-A1B441B6097E}" destId="{85987612-653C-43AC-BB6E-F810A8B957D1}" srcOrd="3" destOrd="0" presId="urn:microsoft.com/office/officeart/2005/8/layout/vProcess5"/>
    <dgm:cxn modelId="{E5D8B77E-3BFB-4D7C-8514-CD2EFE5B2C46}" type="presParOf" srcId="{1117020A-F46B-48AF-BECE-A1B441B6097E}" destId="{3D1B01F8-4957-4628-89BF-5257EA5DF412}" srcOrd="4" destOrd="0" presId="urn:microsoft.com/office/officeart/2005/8/layout/vProcess5"/>
    <dgm:cxn modelId="{C760F9B9-0598-417F-BCD7-10A326E1B3F6}" type="presParOf" srcId="{1117020A-F46B-48AF-BECE-A1B441B6097E}" destId="{EC407F9A-FA7B-4769-AB0D-F023100CFBB9}" srcOrd="5" destOrd="0" presId="urn:microsoft.com/office/officeart/2005/8/layout/vProcess5"/>
    <dgm:cxn modelId="{A6385A81-910C-4207-94C3-319A63FC6101}" type="presParOf" srcId="{1117020A-F46B-48AF-BECE-A1B441B6097E}" destId="{232E4DAA-0A92-40C7-91DC-2FAFC5C36F20}" srcOrd="6" destOrd="0" presId="urn:microsoft.com/office/officeart/2005/8/layout/vProcess5"/>
    <dgm:cxn modelId="{3D2915A4-1C3D-4B85-A728-0F6DB222594A}" type="presParOf" srcId="{1117020A-F46B-48AF-BECE-A1B441B6097E}" destId="{39E4E6FA-3DA8-4D39-9B5C-9FC11AA073AB}" srcOrd="7" destOrd="0" presId="urn:microsoft.com/office/officeart/2005/8/layout/vProcess5"/>
    <dgm:cxn modelId="{CE4DB370-4833-4ECF-AB89-09F7FF34E428}" type="presParOf" srcId="{1117020A-F46B-48AF-BECE-A1B441B6097E}" destId="{A86054E4-876B-4301-9680-E0A0432C1D5F}" srcOrd="8" destOrd="0" presId="urn:microsoft.com/office/officeart/2005/8/layout/vProcess5"/>
    <dgm:cxn modelId="{1E3D8DEC-CD81-4A33-9B01-247FF0B83219}" type="presParOf" srcId="{1117020A-F46B-48AF-BECE-A1B441B6097E}" destId="{2EFDABFD-F678-4B19-BE5B-FC3A9A42D72A}" srcOrd="9" destOrd="0" presId="urn:microsoft.com/office/officeart/2005/8/layout/vProcess5"/>
    <dgm:cxn modelId="{70A168CB-AE68-4887-B736-A8D86AC169A7}" type="presParOf" srcId="{1117020A-F46B-48AF-BECE-A1B441B6097E}" destId="{EF001CA5-7AB6-4EDB-96F1-AA48BA011914}" srcOrd="10" destOrd="0" presId="urn:microsoft.com/office/officeart/2005/8/layout/vProcess5"/>
    <dgm:cxn modelId="{850F142D-86F5-4F1B-9949-00B8FBA2BB62}" type="presParOf" srcId="{1117020A-F46B-48AF-BECE-A1B441B6097E}" destId="{BD9B12B9-B0E0-4F7B-81D3-22868D5DEF8C}"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0B3F9A5-3A5A-4E45-A140-29AFE390D341}"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0844337F-51D9-49F1-B54C-92C417608CF4}">
      <dgm:prSet custT="1"/>
      <dgm:spPr/>
      <dgm:t>
        <a:bodyPr/>
        <a:lstStyle/>
        <a:p>
          <a:pPr>
            <a:lnSpc>
              <a:spcPct val="100000"/>
            </a:lnSpc>
          </a:pPr>
          <a:r>
            <a:rPr lang="en-US" sz="3200" b="1" dirty="0"/>
            <a:t>From guest to long-term servant</a:t>
          </a:r>
          <a:endParaRPr lang="en-US" sz="3200" dirty="0"/>
        </a:p>
      </dgm:t>
    </dgm:pt>
    <dgm:pt modelId="{0B690E00-9D32-4E2D-AC74-F5B817AF2485}" type="parTrans" cxnId="{40C6B0F1-2741-437C-9FE9-164D12CB1582}">
      <dgm:prSet/>
      <dgm:spPr/>
      <dgm:t>
        <a:bodyPr/>
        <a:lstStyle/>
        <a:p>
          <a:endParaRPr lang="en-US"/>
        </a:p>
      </dgm:t>
    </dgm:pt>
    <dgm:pt modelId="{4DDB4480-54DD-4313-BFCE-7D6413BAB174}" type="sibTrans" cxnId="{40C6B0F1-2741-437C-9FE9-164D12CB1582}">
      <dgm:prSet/>
      <dgm:spPr/>
      <dgm:t>
        <a:bodyPr/>
        <a:lstStyle/>
        <a:p>
          <a:endParaRPr lang="en-US"/>
        </a:p>
      </dgm:t>
    </dgm:pt>
    <dgm:pt modelId="{7368EF09-7AEB-486B-9966-03D4DFD671DA}">
      <dgm:prSet custT="1"/>
      <dgm:spPr/>
      <dgm:t>
        <a:bodyPr/>
        <a:lstStyle/>
        <a:p>
          <a:pPr>
            <a:lnSpc>
              <a:spcPct val="100000"/>
            </a:lnSpc>
          </a:pPr>
          <a:r>
            <a:rPr lang="en-US" sz="3200" dirty="0"/>
            <a:t>Recruiting is not only about finding volunteers. It often begins by inviting someone to attend as a guest, and that first experience can lead to long-term service and continued involvement in the ministry.</a:t>
          </a:r>
        </a:p>
      </dgm:t>
    </dgm:pt>
    <dgm:pt modelId="{6C2AE116-1064-41E6-90E7-DB32CE14FD88}" type="parTrans" cxnId="{025C80A4-2D91-4482-8DB8-E179380CB109}">
      <dgm:prSet/>
      <dgm:spPr/>
      <dgm:t>
        <a:bodyPr/>
        <a:lstStyle/>
        <a:p>
          <a:endParaRPr lang="en-US"/>
        </a:p>
      </dgm:t>
    </dgm:pt>
    <dgm:pt modelId="{57CFC3D6-7239-4FCC-AE1A-4FEA1884B05E}" type="sibTrans" cxnId="{025C80A4-2D91-4482-8DB8-E179380CB109}">
      <dgm:prSet/>
      <dgm:spPr/>
      <dgm:t>
        <a:bodyPr/>
        <a:lstStyle/>
        <a:p>
          <a:endParaRPr lang="en-US"/>
        </a:p>
      </dgm:t>
    </dgm:pt>
    <dgm:pt modelId="{8182658A-EE44-43B2-B5DF-870922A66AE8}" type="pres">
      <dgm:prSet presAssocID="{80B3F9A5-3A5A-4E45-A140-29AFE390D341}" presName="vert0" presStyleCnt="0">
        <dgm:presLayoutVars>
          <dgm:dir/>
          <dgm:animOne val="branch"/>
          <dgm:animLvl val="lvl"/>
        </dgm:presLayoutVars>
      </dgm:prSet>
      <dgm:spPr/>
    </dgm:pt>
    <dgm:pt modelId="{5F4009DE-1D95-401F-B9E2-3BAFF4F3F667}" type="pres">
      <dgm:prSet presAssocID="{0844337F-51D9-49F1-B54C-92C417608CF4}" presName="thickLine" presStyleLbl="alignNode1" presStyleIdx="0" presStyleCnt="2"/>
      <dgm:spPr/>
    </dgm:pt>
    <dgm:pt modelId="{9DD36C50-9AA8-4EE5-8F16-865D97E46096}" type="pres">
      <dgm:prSet presAssocID="{0844337F-51D9-49F1-B54C-92C417608CF4}" presName="horz1" presStyleCnt="0"/>
      <dgm:spPr/>
    </dgm:pt>
    <dgm:pt modelId="{908622CE-7F8D-4B07-BEE2-0F7087DA4E2C}" type="pres">
      <dgm:prSet presAssocID="{0844337F-51D9-49F1-B54C-92C417608CF4}" presName="tx1" presStyleLbl="revTx" presStyleIdx="0" presStyleCnt="2"/>
      <dgm:spPr/>
    </dgm:pt>
    <dgm:pt modelId="{0CC6F93A-CC3D-4E3F-92B2-8C5D196B8999}" type="pres">
      <dgm:prSet presAssocID="{0844337F-51D9-49F1-B54C-92C417608CF4}" presName="vert1" presStyleCnt="0"/>
      <dgm:spPr/>
    </dgm:pt>
    <dgm:pt modelId="{F2BAADD5-5D02-492C-A2FA-05169FC45BB0}" type="pres">
      <dgm:prSet presAssocID="{7368EF09-7AEB-486B-9966-03D4DFD671DA}" presName="thickLine" presStyleLbl="alignNode1" presStyleIdx="1" presStyleCnt="2"/>
      <dgm:spPr/>
    </dgm:pt>
    <dgm:pt modelId="{B138F785-5EF0-4410-9255-F191080C96F7}" type="pres">
      <dgm:prSet presAssocID="{7368EF09-7AEB-486B-9966-03D4DFD671DA}" presName="horz1" presStyleCnt="0"/>
      <dgm:spPr/>
    </dgm:pt>
    <dgm:pt modelId="{9B07CE43-B854-4D59-AB7E-5426A555A723}" type="pres">
      <dgm:prSet presAssocID="{7368EF09-7AEB-486B-9966-03D4DFD671DA}" presName="tx1" presStyleLbl="revTx" presStyleIdx="1" presStyleCnt="2"/>
      <dgm:spPr/>
    </dgm:pt>
    <dgm:pt modelId="{DCDC6A00-ABE1-4DD7-8414-C64AF66C8704}" type="pres">
      <dgm:prSet presAssocID="{7368EF09-7AEB-486B-9966-03D4DFD671DA}" presName="vert1" presStyleCnt="0"/>
      <dgm:spPr/>
    </dgm:pt>
  </dgm:ptLst>
  <dgm:cxnLst>
    <dgm:cxn modelId="{366A4C62-F1D1-4EA7-95E6-43557FAD763C}" type="presOf" srcId="{7368EF09-7AEB-486B-9966-03D4DFD671DA}" destId="{9B07CE43-B854-4D59-AB7E-5426A555A723}" srcOrd="0" destOrd="0" presId="urn:microsoft.com/office/officeart/2008/layout/LinedList"/>
    <dgm:cxn modelId="{025C80A4-2D91-4482-8DB8-E179380CB109}" srcId="{80B3F9A5-3A5A-4E45-A140-29AFE390D341}" destId="{7368EF09-7AEB-486B-9966-03D4DFD671DA}" srcOrd="1" destOrd="0" parTransId="{6C2AE116-1064-41E6-90E7-DB32CE14FD88}" sibTransId="{57CFC3D6-7239-4FCC-AE1A-4FEA1884B05E}"/>
    <dgm:cxn modelId="{C43C7ADD-79EC-4CD0-A922-C83C67209C3D}" type="presOf" srcId="{80B3F9A5-3A5A-4E45-A140-29AFE390D341}" destId="{8182658A-EE44-43B2-B5DF-870922A66AE8}" srcOrd="0" destOrd="0" presId="urn:microsoft.com/office/officeart/2008/layout/LinedList"/>
    <dgm:cxn modelId="{40C6B0F1-2741-437C-9FE9-164D12CB1582}" srcId="{80B3F9A5-3A5A-4E45-A140-29AFE390D341}" destId="{0844337F-51D9-49F1-B54C-92C417608CF4}" srcOrd="0" destOrd="0" parTransId="{0B690E00-9D32-4E2D-AC74-F5B817AF2485}" sibTransId="{4DDB4480-54DD-4313-BFCE-7D6413BAB174}"/>
    <dgm:cxn modelId="{79B6B5FA-E3DF-4CC5-B0DA-CF068FAF0B8D}" type="presOf" srcId="{0844337F-51D9-49F1-B54C-92C417608CF4}" destId="{908622CE-7F8D-4B07-BEE2-0F7087DA4E2C}" srcOrd="0" destOrd="0" presId="urn:microsoft.com/office/officeart/2008/layout/LinedList"/>
    <dgm:cxn modelId="{E905167A-B927-41CE-8269-638EFE4608D7}" type="presParOf" srcId="{8182658A-EE44-43B2-B5DF-870922A66AE8}" destId="{5F4009DE-1D95-401F-B9E2-3BAFF4F3F667}" srcOrd="0" destOrd="0" presId="urn:microsoft.com/office/officeart/2008/layout/LinedList"/>
    <dgm:cxn modelId="{68B470E5-F4A1-4287-8F15-420099022728}" type="presParOf" srcId="{8182658A-EE44-43B2-B5DF-870922A66AE8}" destId="{9DD36C50-9AA8-4EE5-8F16-865D97E46096}" srcOrd="1" destOrd="0" presId="urn:microsoft.com/office/officeart/2008/layout/LinedList"/>
    <dgm:cxn modelId="{DAA231A0-ABDD-4EEF-9F0C-136815A72C1C}" type="presParOf" srcId="{9DD36C50-9AA8-4EE5-8F16-865D97E46096}" destId="{908622CE-7F8D-4B07-BEE2-0F7087DA4E2C}" srcOrd="0" destOrd="0" presId="urn:microsoft.com/office/officeart/2008/layout/LinedList"/>
    <dgm:cxn modelId="{72A2929E-4EF5-42E6-B453-6B1D11E2A6C6}" type="presParOf" srcId="{9DD36C50-9AA8-4EE5-8F16-865D97E46096}" destId="{0CC6F93A-CC3D-4E3F-92B2-8C5D196B8999}" srcOrd="1" destOrd="0" presId="urn:microsoft.com/office/officeart/2008/layout/LinedList"/>
    <dgm:cxn modelId="{2EDD0199-41B8-450B-BA08-27799EFEF228}" type="presParOf" srcId="{8182658A-EE44-43B2-B5DF-870922A66AE8}" destId="{F2BAADD5-5D02-492C-A2FA-05169FC45BB0}" srcOrd="2" destOrd="0" presId="urn:microsoft.com/office/officeart/2008/layout/LinedList"/>
    <dgm:cxn modelId="{32BF0A7E-D2C7-4BC0-ADA6-146FB18FA668}" type="presParOf" srcId="{8182658A-EE44-43B2-B5DF-870922A66AE8}" destId="{B138F785-5EF0-4410-9255-F191080C96F7}" srcOrd="3" destOrd="0" presId="urn:microsoft.com/office/officeart/2008/layout/LinedList"/>
    <dgm:cxn modelId="{45E0A270-B660-4558-9D01-B0FE8A426A4F}" type="presParOf" srcId="{B138F785-5EF0-4410-9255-F191080C96F7}" destId="{9B07CE43-B854-4D59-AB7E-5426A555A723}" srcOrd="0" destOrd="0" presId="urn:microsoft.com/office/officeart/2008/layout/LinedList"/>
    <dgm:cxn modelId="{158E75F4-94A2-43DC-A4F4-E07387669A77}" type="presParOf" srcId="{B138F785-5EF0-4410-9255-F191080C96F7}" destId="{DCDC6A00-ABE1-4DD7-8414-C64AF66C8704}"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F8EDAE-1C31-49A2-9329-9F1A0CEA78E0}">
      <dsp:nvSpPr>
        <dsp:cNvPr id="0" name=""/>
        <dsp:cNvSpPr/>
      </dsp:nvSpPr>
      <dsp:spPr>
        <a:xfrm>
          <a:off x="1385" y="332298"/>
          <a:ext cx="4864726" cy="3089101"/>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BCBC23EF-B483-4718-8A8B-2D715E1CE685}">
      <dsp:nvSpPr>
        <dsp:cNvPr id="0" name=""/>
        <dsp:cNvSpPr/>
      </dsp:nvSpPr>
      <dsp:spPr>
        <a:xfrm>
          <a:off x="541911" y="845797"/>
          <a:ext cx="4864726" cy="308910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b="1" kern="1200" dirty="0"/>
            <a:t>VISION</a:t>
          </a:r>
          <a:endParaRPr lang="en-US" sz="4800" kern="1200" dirty="0"/>
        </a:p>
      </dsp:txBody>
      <dsp:txXfrm>
        <a:off x="632388" y="936274"/>
        <a:ext cx="4683772" cy="2908147"/>
      </dsp:txXfrm>
    </dsp:sp>
    <dsp:sp modelId="{B78F9AB7-A7EC-4B61-920B-2193F5BC32BC}">
      <dsp:nvSpPr>
        <dsp:cNvPr id="0" name=""/>
        <dsp:cNvSpPr/>
      </dsp:nvSpPr>
      <dsp:spPr>
        <a:xfrm>
          <a:off x="5947162" y="332298"/>
          <a:ext cx="4864726" cy="3089101"/>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83B980FA-D70B-4E20-9E89-168C6F9C30B6}">
      <dsp:nvSpPr>
        <dsp:cNvPr id="0" name=""/>
        <dsp:cNvSpPr/>
      </dsp:nvSpPr>
      <dsp:spPr>
        <a:xfrm>
          <a:off x="6487687" y="845797"/>
          <a:ext cx="4864726" cy="308910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A community spiritually freed from the effects of imprisonment</a:t>
          </a:r>
          <a:br>
            <a:rPr lang="en-US" sz="2700" kern="1200" dirty="0"/>
          </a:br>
          <a:r>
            <a:rPr lang="en-US" sz="2700" kern="1200" dirty="0"/>
            <a:t>reaching all impacted by incarceration, through the love, hope,</a:t>
          </a:r>
          <a:br>
            <a:rPr lang="en-US" sz="2700" kern="1200" dirty="0"/>
          </a:br>
          <a:r>
            <a:rPr lang="en-US" sz="2700" kern="1200" dirty="0"/>
            <a:t>and faith found in Jesus Christ.</a:t>
          </a:r>
        </a:p>
      </dsp:txBody>
      <dsp:txXfrm>
        <a:off x="6578164" y="936274"/>
        <a:ext cx="4683772" cy="29081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F8EDAE-1C31-49A2-9329-9F1A0CEA78E0}">
      <dsp:nvSpPr>
        <dsp:cNvPr id="0" name=""/>
        <dsp:cNvSpPr/>
      </dsp:nvSpPr>
      <dsp:spPr>
        <a:xfrm>
          <a:off x="1413" y="296030"/>
          <a:ext cx="4962673" cy="3151297"/>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BCBC23EF-B483-4718-8A8B-2D715E1CE685}">
      <dsp:nvSpPr>
        <dsp:cNvPr id="0" name=""/>
        <dsp:cNvSpPr/>
      </dsp:nvSpPr>
      <dsp:spPr>
        <a:xfrm>
          <a:off x="552822" y="819868"/>
          <a:ext cx="4962673" cy="315129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b="1" kern="1200" dirty="0"/>
            <a:t>MISSION</a:t>
          </a:r>
          <a:endParaRPr lang="en-US" sz="4800" kern="1200" dirty="0"/>
        </a:p>
      </dsp:txBody>
      <dsp:txXfrm>
        <a:off x="645120" y="912166"/>
        <a:ext cx="4778077" cy="2966701"/>
      </dsp:txXfrm>
    </dsp:sp>
    <dsp:sp modelId="{B78F9AB7-A7EC-4B61-920B-2193F5BC32BC}">
      <dsp:nvSpPr>
        <dsp:cNvPr id="0" name=""/>
        <dsp:cNvSpPr/>
      </dsp:nvSpPr>
      <dsp:spPr>
        <a:xfrm>
          <a:off x="6066904" y="296030"/>
          <a:ext cx="4962673" cy="3151297"/>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83B980FA-D70B-4E20-9E89-168C6F9C30B6}">
      <dsp:nvSpPr>
        <dsp:cNvPr id="0" name=""/>
        <dsp:cNvSpPr/>
      </dsp:nvSpPr>
      <dsp:spPr>
        <a:xfrm>
          <a:off x="6618312" y="819868"/>
          <a:ext cx="4962673" cy="315129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endParaRPr lang="en-US" sz="2400" kern="1200" dirty="0"/>
        </a:p>
        <a:p>
          <a:pPr marL="0" lvl="0" indent="0" algn="ctr" defTabSz="1066800">
            <a:lnSpc>
              <a:spcPct val="90000"/>
            </a:lnSpc>
            <a:spcBef>
              <a:spcPct val="0"/>
            </a:spcBef>
            <a:spcAft>
              <a:spcPct val="35000"/>
            </a:spcAft>
            <a:buNone/>
          </a:pPr>
          <a:r>
            <a:rPr lang="en-US" sz="2400" kern="1200" dirty="0"/>
            <a:t>The mission of the Kairos Prison Ministry is to share the transforming</a:t>
          </a:r>
          <a:br>
            <a:rPr lang="en-US" sz="2400" kern="1200" dirty="0"/>
          </a:br>
          <a:r>
            <a:rPr lang="en-US" sz="2400" kern="1200" dirty="0"/>
            <a:t>love and forgiveness of Jesus Christ to impact the hearts and</a:t>
          </a:r>
          <a:br>
            <a:rPr lang="en-US" sz="2400" kern="1200" dirty="0"/>
          </a:br>
          <a:r>
            <a:rPr lang="en-US" sz="2400" kern="1200" dirty="0"/>
            <a:t>lives of incarcerated men, women and youth, as well as</a:t>
          </a:r>
          <a:br>
            <a:rPr lang="en-US" sz="2400" kern="1200" dirty="0"/>
          </a:br>
          <a:r>
            <a:rPr lang="en-US" sz="2400" kern="1200" dirty="0"/>
            <a:t>their families, to become loving and productive citizens of their communities.</a:t>
          </a:r>
        </a:p>
        <a:p>
          <a:pPr marL="0" lvl="0" indent="0" algn="ctr" defTabSz="1066800">
            <a:lnSpc>
              <a:spcPct val="90000"/>
            </a:lnSpc>
            <a:spcBef>
              <a:spcPct val="0"/>
            </a:spcBef>
            <a:spcAft>
              <a:spcPct val="35000"/>
            </a:spcAft>
            <a:buNone/>
          </a:pPr>
          <a:endParaRPr lang="en-US" sz="2000" kern="1200" dirty="0"/>
        </a:p>
      </dsp:txBody>
      <dsp:txXfrm>
        <a:off x="6710610" y="912166"/>
        <a:ext cx="4778077" cy="296670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80AC87-F6BA-4D3A-ABD5-22CE8FFC9132}">
      <dsp:nvSpPr>
        <dsp:cNvPr id="0" name=""/>
        <dsp:cNvSpPr/>
      </dsp:nvSpPr>
      <dsp:spPr>
        <a:xfrm>
          <a:off x="0" y="2667462"/>
          <a:ext cx="11582400" cy="1750144"/>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34696" tIns="234696" rIns="234696" bIns="234696" numCol="1" spcCol="1270" anchor="ctr" anchorCtr="0">
          <a:noAutofit/>
        </a:bodyPr>
        <a:lstStyle/>
        <a:p>
          <a:pPr marL="0" lvl="0" indent="0" algn="ctr" defTabSz="1466850">
            <a:lnSpc>
              <a:spcPct val="90000"/>
            </a:lnSpc>
            <a:spcBef>
              <a:spcPct val="0"/>
            </a:spcBef>
            <a:spcAft>
              <a:spcPct val="35000"/>
            </a:spcAft>
            <a:buNone/>
          </a:pPr>
          <a:r>
            <a:rPr lang="en-US" sz="3300" b="1" kern="1200"/>
            <a:t>One Ministry, One Mission, Three Programs</a:t>
          </a:r>
          <a:endParaRPr lang="en-US" sz="3300" kern="1200"/>
        </a:p>
      </dsp:txBody>
      <dsp:txXfrm>
        <a:off x="0" y="2667462"/>
        <a:ext cx="11582400" cy="1750144"/>
      </dsp:txXfrm>
    </dsp:sp>
    <dsp:sp modelId="{2B24855F-AB41-43D0-957C-3F73BB09DF99}">
      <dsp:nvSpPr>
        <dsp:cNvPr id="0" name=""/>
        <dsp:cNvSpPr/>
      </dsp:nvSpPr>
      <dsp:spPr>
        <a:xfrm rot="10800000">
          <a:off x="0" y="1992"/>
          <a:ext cx="11582400" cy="2691721"/>
        </a:xfrm>
        <a:prstGeom prst="upArrowCallou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34696" tIns="234696" rIns="234696" bIns="234696" numCol="1" spcCol="1270" anchor="ctr" anchorCtr="0">
          <a:noAutofit/>
        </a:bodyPr>
        <a:lstStyle/>
        <a:p>
          <a:pPr marL="0" lvl="0" indent="0" algn="ctr" defTabSz="1466850">
            <a:lnSpc>
              <a:spcPct val="90000"/>
            </a:lnSpc>
            <a:spcBef>
              <a:spcPct val="0"/>
            </a:spcBef>
            <a:spcAft>
              <a:spcPct val="35000"/>
            </a:spcAft>
            <a:buNone/>
          </a:pPr>
          <a:r>
            <a:rPr lang="en-US" sz="3300" kern="1200" dirty="0"/>
            <a:t>Kairos Prison Ministry is made up of three programs: </a:t>
          </a:r>
        </a:p>
      </dsp:txBody>
      <dsp:txXfrm rot="-10800000">
        <a:off x="0" y="1992"/>
        <a:ext cx="11582400" cy="944794"/>
      </dsp:txXfrm>
    </dsp:sp>
    <dsp:sp modelId="{04C01F6C-39C1-4C89-B4C9-008CA1142816}">
      <dsp:nvSpPr>
        <dsp:cNvPr id="0" name=""/>
        <dsp:cNvSpPr/>
      </dsp:nvSpPr>
      <dsp:spPr>
        <a:xfrm>
          <a:off x="5655" y="946787"/>
          <a:ext cx="3857029" cy="80482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8704" tIns="53340" rIns="298704" bIns="53340" numCol="1" spcCol="1270" anchor="ctr" anchorCtr="0">
          <a:noAutofit/>
        </a:bodyPr>
        <a:lstStyle/>
        <a:p>
          <a:pPr marL="0" lvl="0" indent="0" algn="ctr" defTabSz="1866900">
            <a:lnSpc>
              <a:spcPct val="90000"/>
            </a:lnSpc>
            <a:spcBef>
              <a:spcPct val="0"/>
            </a:spcBef>
            <a:spcAft>
              <a:spcPct val="35000"/>
            </a:spcAft>
            <a:buNone/>
          </a:pPr>
          <a:r>
            <a:rPr lang="en-US" sz="4200" b="1" kern="1200"/>
            <a:t>Kairos Inside</a:t>
          </a:r>
          <a:endParaRPr lang="en-US" sz="4200" kern="1200"/>
        </a:p>
      </dsp:txBody>
      <dsp:txXfrm>
        <a:off x="5655" y="946787"/>
        <a:ext cx="3857029" cy="804824"/>
      </dsp:txXfrm>
    </dsp:sp>
    <dsp:sp modelId="{25466423-B449-45CB-AD9A-7E6CA74A496E}">
      <dsp:nvSpPr>
        <dsp:cNvPr id="0" name=""/>
        <dsp:cNvSpPr/>
      </dsp:nvSpPr>
      <dsp:spPr>
        <a:xfrm>
          <a:off x="3862685" y="946787"/>
          <a:ext cx="3857029" cy="80482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8704" tIns="53340" rIns="298704" bIns="53340" numCol="1" spcCol="1270" anchor="ctr" anchorCtr="0">
          <a:noAutofit/>
        </a:bodyPr>
        <a:lstStyle/>
        <a:p>
          <a:pPr marL="0" lvl="0" indent="0" algn="ctr" defTabSz="1866900">
            <a:lnSpc>
              <a:spcPct val="90000"/>
            </a:lnSpc>
            <a:spcBef>
              <a:spcPct val="0"/>
            </a:spcBef>
            <a:spcAft>
              <a:spcPct val="35000"/>
            </a:spcAft>
            <a:buNone/>
          </a:pPr>
          <a:r>
            <a:rPr lang="en-US" sz="4200" b="1" kern="1200" dirty="0"/>
            <a:t>Kairos Outside</a:t>
          </a:r>
          <a:endParaRPr lang="en-US" sz="4200" kern="1200" dirty="0"/>
        </a:p>
      </dsp:txBody>
      <dsp:txXfrm>
        <a:off x="3862685" y="946787"/>
        <a:ext cx="3857029" cy="804824"/>
      </dsp:txXfrm>
    </dsp:sp>
    <dsp:sp modelId="{29470AE5-8F5C-4FD5-9931-523FEC786AB3}">
      <dsp:nvSpPr>
        <dsp:cNvPr id="0" name=""/>
        <dsp:cNvSpPr/>
      </dsp:nvSpPr>
      <dsp:spPr>
        <a:xfrm>
          <a:off x="7719714" y="946787"/>
          <a:ext cx="3857029" cy="80482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8704" tIns="53340" rIns="298704" bIns="53340" numCol="1" spcCol="1270" anchor="ctr" anchorCtr="0">
          <a:noAutofit/>
        </a:bodyPr>
        <a:lstStyle/>
        <a:p>
          <a:pPr marL="0" lvl="0" indent="0" algn="ctr" defTabSz="1866900">
            <a:lnSpc>
              <a:spcPct val="90000"/>
            </a:lnSpc>
            <a:spcBef>
              <a:spcPct val="0"/>
            </a:spcBef>
            <a:spcAft>
              <a:spcPct val="35000"/>
            </a:spcAft>
            <a:buNone/>
          </a:pPr>
          <a:r>
            <a:rPr lang="en-US" sz="4200" b="1" kern="1200"/>
            <a:t>Kairos Torch</a:t>
          </a:r>
          <a:r>
            <a:rPr lang="en-US" sz="4200" kern="1200"/>
            <a:t>.</a:t>
          </a:r>
        </a:p>
      </dsp:txBody>
      <dsp:txXfrm>
        <a:off x="7719714" y="946787"/>
        <a:ext cx="3857029" cy="80482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E87771-3F6C-4551-9D6E-F6FCECA04FFD}">
      <dsp:nvSpPr>
        <dsp:cNvPr id="0" name=""/>
        <dsp:cNvSpPr/>
      </dsp:nvSpPr>
      <dsp:spPr>
        <a:xfrm>
          <a:off x="0" y="0"/>
          <a:ext cx="8775954" cy="938783"/>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Men, women, youth, and their families are directly impacted when a person is incarcerated. </a:t>
          </a:r>
        </a:p>
      </dsp:txBody>
      <dsp:txXfrm>
        <a:off x="27496" y="27496"/>
        <a:ext cx="7683606" cy="883791"/>
      </dsp:txXfrm>
    </dsp:sp>
    <dsp:sp modelId="{2F1F0D5E-ABE3-4A68-93CA-C1FEEFD36EB6}">
      <dsp:nvSpPr>
        <dsp:cNvPr id="0" name=""/>
        <dsp:cNvSpPr/>
      </dsp:nvSpPr>
      <dsp:spPr>
        <a:xfrm>
          <a:off x="734986" y="1109471"/>
          <a:ext cx="8775954" cy="938783"/>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Relationships may weaken</a:t>
          </a:r>
        </a:p>
      </dsp:txBody>
      <dsp:txXfrm>
        <a:off x="762482" y="1136967"/>
        <a:ext cx="7375767" cy="883791"/>
      </dsp:txXfrm>
    </dsp:sp>
    <dsp:sp modelId="{85987612-653C-43AC-BB6E-F810A8B957D1}">
      <dsp:nvSpPr>
        <dsp:cNvPr id="0" name=""/>
        <dsp:cNvSpPr/>
      </dsp:nvSpPr>
      <dsp:spPr>
        <a:xfrm>
          <a:off x="1459002" y="2218942"/>
          <a:ext cx="8775954" cy="938783"/>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Financial strain can grow</a:t>
          </a:r>
        </a:p>
      </dsp:txBody>
      <dsp:txXfrm>
        <a:off x="1486498" y="2246438"/>
        <a:ext cx="7386736" cy="883791"/>
      </dsp:txXfrm>
    </dsp:sp>
    <dsp:sp modelId="{3D1B01F8-4957-4628-89BF-5257EA5DF412}">
      <dsp:nvSpPr>
        <dsp:cNvPr id="0" name=""/>
        <dsp:cNvSpPr/>
      </dsp:nvSpPr>
      <dsp:spPr>
        <a:xfrm>
          <a:off x="2193988" y="3328413"/>
          <a:ext cx="8775954" cy="938783"/>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Family roles may be disrupted or diminished</a:t>
          </a:r>
        </a:p>
      </dsp:txBody>
      <dsp:txXfrm>
        <a:off x="2221484" y="3355909"/>
        <a:ext cx="7375767" cy="883791"/>
      </dsp:txXfrm>
    </dsp:sp>
    <dsp:sp modelId="{EC407F9A-FA7B-4769-AB0D-F023100CFBB9}">
      <dsp:nvSpPr>
        <dsp:cNvPr id="0" name=""/>
        <dsp:cNvSpPr/>
      </dsp:nvSpPr>
      <dsp:spPr>
        <a:xfrm>
          <a:off x="8165745" y="719022"/>
          <a:ext cx="610209" cy="610209"/>
        </a:xfrm>
        <a:prstGeom prst="downArrow">
          <a:avLst>
            <a:gd name="adj1" fmla="val 55000"/>
            <a:gd name="adj2" fmla="val 45000"/>
          </a:avLst>
        </a:prstGeom>
        <a:solidFill>
          <a:schemeClr val="accent2">
            <a:alpha val="90000"/>
            <a:tint val="40000"/>
            <a:hueOff val="0"/>
            <a:satOff val="0"/>
            <a:lumOff val="0"/>
            <a:alphaOff val="0"/>
          </a:schemeClr>
        </a:solidFill>
        <a:ln w="9525" cap="flat" cmpd="sng" algn="ctr">
          <a:solidFill>
            <a:schemeClr val="accent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8303042" y="719022"/>
        <a:ext cx="335615" cy="459182"/>
      </dsp:txXfrm>
    </dsp:sp>
    <dsp:sp modelId="{232E4DAA-0A92-40C7-91DC-2FAFC5C36F20}">
      <dsp:nvSpPr>
        <dsp:cNvPr id="0" name=""/>
        <dsp:cNvSpPr/>
      </dsp:nvSpPr>
      <dsp:spPr>
        <a:xfrm>
          <a:off x="8900731" y="1828493"/>
          <a:ext cx="610209" cy="610209"/>
        </a:xfrm>
        <a:prstGeom prst="downArrow">
          <a:avLst>
            <a:gd name="adj1" fmla="val 55000"/>
            <a:gd name="adj2" fmla="val 45000"/>
          </a:avLst>
        </a:prstGeom>
        <a:solidFill>
          <a:schemeClr val="accent2">
            <a:alpha val="90000"/>
            <a:tint val="40000"/>
            <a:hueOff val="0"/>
            <a:satOff val="0"/>
            <a:lumOff val="0"/>
            <a:alphaOff val="0"/>
          </a:schemeClr>
        </a:solidFill>
        <a:ln w="9525" cap="flat" cmpd="sng" algn="ctr">
          <a:solidFill>
            <a:schemeClr val="accent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9038028" y="1828493"/>
        <a:ext cx="335615" cy="459182"/>
      </dsp:txXfrm>
    </dsp:sp>
    <dsp:sp modelId="{39E4E6FA-3DA8-4D39-9B5C-9FC11AA073AB}">
      <dsp:nvSpPr>
        <dsp:cNvPr id="0" name=""/>
        <dsp:cNvSpPr/>
      </dsp:nvSpPr>
      <dsp:spPr>
        <a:xfrm>
          <a:off x="9624747" y="2937965"/>
          <a:ext cx="610209" cy="610209"/>
        </a:xfrm>
        <a:prstGeom prst="downArrow">
          <a:avLst>
            <a:gd name="adj1" fmla="val 55000"/>
            <a:gd name="adj2" fmla="val 45000"/>
          </a:avLst>
        </a:prstGeom>
        <a:solidFill>
          <a:schemeClr val="accent2">
            <a:alpha val="90000"/>
            <a:tint val="40000"/>
            <a:hueOff val="0"/>
            <a:satOff val="0"/>
            <a:lumOff val="0"/>
            <a:alphaOff val="0"/>
          </a:schemeClr>
        </a:solidFill>
        <a:ln w="9525" cap="flat" cmpd="sng" algn="ctr">
          <a:solidFill>
            <a:schemeClr val="accent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9762044" y="2937965"/>
        <a:ext cx="335615" cy="45918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4009DE-1D95-401F-B9E2-3BAFF4F3F667}">
      <dsp:nvSpPr>
        <dsp:cNvPr id="0" name=""/>
        <dsp:cNvSpPr/>
      </dsp:nvSpPr>
      <dsp:spPr>
        <a:xfrm>
          <a:off x="0" y="0"/>
          <a:ext cx="10969943"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8622CE-7F8D-4B07-BEE2-0F7087DA4E2C}">
      <dsp:nvSpPr>
        <dsp:cNvPr id="0" name=""/>
        <dsp:cNvSpPr/>
      </dsp:nvSpPr>
      <dsp:spPr>
        <a:xfrm>
          <a:off x="0" y="0"/>
          <a:ext cx="10969943" cy="21335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100000"/>
            </a:lnSpc>
            <a:spcBef>
              <a:spcPct val="0"/>
            </a:spcBef>
            <a:spcAft>
              <a:spcPct val="35000"/>
            </a:spcAft>
            <a:buNone/>
          </a:pPr>
          <a:r>
            <a:rPr lang="en-US" sz="3200" b="1" kern="1200" dirty="0"/>
            <a:t>From guest to long-term servant</a:t>
          </a:r>
          <a:endParaRPr lang="en-US" sz="3200" kern="1200" dirty="0"/>
        </a:p>
      </dsp:txBody>
      <dsp:txXfrm>
        <a:off x="0" y="0"/>
        <a:ext cx="10969943" cy="2133598"/>
      </dsp:txXfrm>
    </dsp:sp>
    <dsp:sp modelId="{F2BAADD5-5D02-492C-A2FA-05169FC45BB0}">
      <dsp:nvSpPr>
        <dsp:cNvPr id="0" name=""/>
        <dsp:cNvSpPr/>
      </dsp:nvSpPr>
      <dsp:spPr>
        <a:xfrm>
          <a:off x="0" y="2133598"/>
          <a:ext cx="10969943"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07CE43-B854-4D59-AB7E-5426A555A723}">
      <dsp:nvSpPr>
        <dsp:cNvPr id="0" name=""/>
        <dsp:cNvSpPr/>
      </dsp:nvSpPr>
      <dsp:spPr>
        <a:xfrm>
          <a:off x="0" y="2133598"/>
          <a:ext cx="10969943" cy="21335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100000"/>
            </a:lnSpc>
            <a:spcBef>
              <a:spcPct val="0"/>
            </a:spcBef>
            <a:spcAft>
              <a:spcPct val="35000"/>
            </a:spcAft>
            <a:buNone/>
          </a:pPr>
          <a:r>
            <a:rPr lang="en-US" sz="3200" kern="1200" dirty="0"/>
            <a:t>Recruiting is not only about finding volunteers. It often begins by inviting someone to attend as a guest, and that first experience can lead to long-term service and continued involvement in the ministry.</a:t>
          </a:r>
        </a:p>
      </dsp:txBody>
      <dsp:txXfrm>
        <a:off x="0" y="2133598"/>
        <a:ext cx="10969943" cy="213359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37000" y="0"/>
            <a:ext cx="3011488" cy="463550"/>
          </a:xfrm>
          <a:prstGeom prst="rect">
            <a:avLst/>
          </a:prstGeom>
        </p:spPr>
        <p:txBody>
          <a:bodyPr vert="horz" lIns="91440" tIns="45720" rIns="91440" bIns="45720" rtlCol="0"/>
          <a:lstStyle>
            <a:lvl1pPr algn="r">
              <a:defRPr sz="1200"/>
            </a:lvl1pPr>
          </a:lstStyle>
          <a:p>
            <a:fld id="{23BC24EA-36A0-44D8-A856-887CC2E2A362}" type="datetimeFigureOut">
              <a:rPr lang="en-US" smtClean="0"/>
              <a:t>7/1/2026</a:t>
            </a:fld>
            <a:endParaRPr lang="en-US"/>
          </a:p>
        </p:txBody>
      </p:sp>
      <p:sp>
        <p:nvSpPr>
          <p:cNvPr id="4" name="Slide Image Placeholder 3"/>
          <p:cNvSpPr>
            <a:spLocks noGrp="1" noRot="1" noChangeAspect="1"/>
          </p:cNvSpPr>
          <p:nvPr>
            <p:ph type="sldImg" idx="2"/>
          </p:nvPr>
        </p:nvSpPr>
        <p:spPr>
          <a:xfrm>
            <a:off x="704850" y="1154113"/>
            <a:ext cx="5540375" cy="31178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95325" y="4445000"/>
            <a:ext cx="5559425" cy="36369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37000" y="8772525"/>
            <a:ext cx="3011488" cy="463550"/>
          </a:xfrm>
          <a:prstGeom prst="rect">
            <a:avLst/>
          </a:prstGeom>
        </p:spPr>
        <p:txBody>
          <a:bodyPr vert="horz" lIns="91440" tIns="45720" rIns="91440" bIns="45720" rtlCol="0" anchor="b"/>
          <a:lstStyle>
            <a:lvl1pPr algn="r">
              <a:defRPr sz="1200"/>
            </a:lvl1pPr>
          </a:lstStyle>
          <a:p>
            <a:fld id="{14D70935-F7DD-4857-A923-846D94B8643C}" type="slidenum">
              <a:rPr lang="en-US" smtClean="0"/>
              <a:t>‹#›</a:t>
            </a:fld>
            <a:endParaRPr lang="en-US"/>
          </a:p>
        </p:txBody>
      </p:sp>
    </p:spTree>
    <p:extLst>
      <p:ext uri="{BB962C8B-B14F-4D97-AF65-F5344CB8AC3E}">
        <p14:creationId xmlns:p14="http://schemas.microsoft.com/office/powerpoint/2010/main" val="28166752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D70935-F7DD-4857-A923-846D94B8643C}" type="slidenum">
              <a:rPr lang="en-US" smtClean="0"/>
              <a:t>3</a:t>
            </a:fld>
            <a:endParaRPr lang="en-US"/>
          </a:p>
        </p:txBody>
      </p:sp>
    </p:spTree>
    <p:extLst>
      <p:ext uri="{BB962C8B-B14F-4D97-AF65-F5344CB8AC3E}">
        <p14:creationId xmlns:p14="http://schemas.microsoft.com/office/powerpoint/2010/main" val="22337945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D70935-F7DD-4857-A923-846D94B8643C}" type="slidenum">
              <a:rPr lang="en-US" smtClean="0"/>
              <a:t>45</a:t>
            </a:fld>
            <a:endParaRPr lang="en-US"/>
          </a:p>
        </p:txBody>
      </p:sp>
    </p:spTree>
    <p:extLst>
      <p:ext uri="{BB962C8B-B14F-4D97-AF65-F5344CB8AC3E}">
        <p14:creationId xmlns:p14="http://schemas.microsoft.com/office/powerpoint/2010/main" val="37063825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D70935-F7DD-4857-A923-846D94B8643C}" type="slidenum">
              <a:rPr lang="en-US" smtClean="0"/>
              <a:t>48</a:t>
            </a:fld>
            <a:endParaRPr lang="en-US"/>
          </a:p>
        </p:txBody>
      </p:sp>
    </p:spTree>
    <p:extLst>
      <p:ext uri="{BB962C8B-B14F-4D97-AF65-F5344CB8AC3E}">
        <p14:creationId xmlns:p14="http://schemas.microsoft.com/office/powerpoint/2010/main" val="37332881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D70935-F7DD-4857-A923-846D94B8643C}" type="slidenum">
              <a:rPr lang="en-US" smtClean="0"/>
              <a:t>5</a:t>
            </a:fld>
            <a:endParaRPr lang="en-US"/>
          </a:p>
        </p:txBody>
      </p:sp>
    </p:spTree>
    <p:extLst>
      <p:ext uri="{BB962C8B-B14F-4D97-AF65-F5344CB8AC3E}">
        <p14:creationId xmlns:p14="http://schemas.microsoft.com/office/powerpoint/2010/main" val="26633868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4D70935-F7DD-4857-A923-846D94B8643C}" type="slidenum">
              <a:rPr lang="en-US" smtClean="0"/>
              <a:t>7</a:t>
            </a:fld>
            <a:endParaRPr lang="en-US"/>
          </a:p>
        </p:txBody>
      </p:sp>
    </p:spTree>
    <p:extLst>
      <p:ext uri="{BB962C8B-B14F-4D97-AF65-F5344CB8AC3E}">
        <p14:creationId xmlns:p14="http://schemas.microsoft.com/office/powerpoint/2010/main" val="13220013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D70935-F7DD-4857-A923-846D94B8643C}" type="slidenum">
              <a:rPr lang="en-US" smtClean="0"/>
              <a:t>10</a:t>
            </a:fld>
            <a:endParaRPr lang="en-US"/>
          </a:p>
        </p:txBody>
      </p:sp>
    </p:spTree>
    <p:extLst>
      <p:ext uri="{BB962C8B-B14F-4D97-AF65-F5344CB8AC3E}">
        <p14:creationId xmlns:p14="http://schemas.microsoft.com/office/powerpoint/2010/main" val="13675108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ED8D4-C75B-9EC2-76BF-C5218B0293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90C799-1988-BCD2-0632-7E660ED15C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F22EE6-CC94-4C9F-27B5-531AD79C3C3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22292DE-D7F3-8799-F75F-AADF514B8AA5}"/>
              </a:ext>
            </a:extLst>
          </p:cNvPr>
          <p:cNvSpPr>
            <a:spLocks noGrp="1"/>
          </p:cNvSpPr>
          <p:nvPr>
            <p:ph type="sldNum" sz="quarter" idx="5"/>
          </p:nvPr>
        </p:nvSpPr>
        <p:spPr/>
        <p:txBody>
          <a:bodyPr/>
          <a:lstStyle/>
          <a:p>
            <a:fld id="{14D70935-F7DD-4857-A923-846D94B8643C}" type="slidenum">
              <a:rPr lang="en-US" smtClean="0"/>
              <a:t>26</a:t>
            </a:fld>
            <a:endParaRPr lang="en-US"/>
          </a:p>
        </p:txBody>
      </p:sp>
    </p:spTree>
    <p:extLst>
      <p:ext uri="{BB962C8B-B14F-4D97-AF65-F5344CB8AC3E}">
        <p14:creationId xmlns:p14="http://schemas.microsoft.com/office/powerpoint/2010/main" val="39844810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D70935-F7DD-4857-A923-846D94B8643C}" type="slidenum">
              <a:rPr lang="en-US" smtClean="0"/>
              <a:t>30</a:t>
            </a:fld>
            <a:endParaRPr lang="en-US"/>
          </a:p>
        </p:txBody>
      </p:sp>
    </p:spTree>
    <p:extLst>
      <p:ext uri="{BB962C8B-B14F-4D97-AF65-F5344CB8AC3E}">
        <p14:creationId xmlns:p14="http://schemas.microsoft.com/office/powerpoint/2010/main" val="40451006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D70935-F7DD-4857-A923-846D94B8643C}" type="slidenum">
              <a:rPr lang="en-US" smtClean="0"/>
              <a:t>33</a:t>
            </a:fld>
            <a:endParaRPr lang="en-US"/>
          </a:p>
        </p:txBody>
      </p:sp>
    </p:spTree>
    <p:extLst>
      <p:ext uri="{BB962C8B-B14F-4D97-AF65-F5344CB8AC3E}">
        <p14:creationId xmlns:p14="http://schemas.microsoft.com/office/powerpoint/2010/main" val="4085843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D70935-F7DD-4857-A923-846D94B8643C}" type="slidenum">
              <a:rPr lang="en-US" smtClean="0"/>
              <a:t>34</a:t>
            </a:fld>
            <a:endParaRPr lang="en-US"/>
          </a:p>
        </p:txBody>
      </p:sp>
    </p:spTree>
    <p:extLst>
      <p:ext uri="{BB962C8B-B14F-4D97-AF65-F5344CB8AC3E}">
        <p14:creationId xmlns:p14="http://schemas.microsoft.com/office/powerpoint/2010/main" val="22264817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D70935-F7DD-4857-A923-846D94B8643C}" type="slidenum">
              <a:rPr lang="en-US" smtClean="0"/>
              <a:t>37</a:t>
            </a:fld>
            <a:endParaRPr lang="en-US"/>
          </a:p>
        </p:txBody>
      </p:sp>
    </p:spTree>
    <p:extLst>
      <p:ext uri="{BB962C8B-B14F-4D97-AF65-F5344CB8AC3E}">
        <p14:creationId xmlns:p14="http://schemas.microsoft.com/office/powerpoint/2010/main" val="3200232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Kairos Logo">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4D1F0C6-E3F7-87FC-460B-E171353F5D68}"/>
              </a:ext>
            </a:extLst>
          </p:cNvPr>
          <p:cNvPicPr>
            <a:picLocks noChangeAspect="1"/>
          </p:cNvPicPr>
          <p:nvPr userDrawn="1"/>
        </p:nvPicPr>
        <p:blipFill>
          <a:blip r:embed="rId2"/>
          <a:stretch>
            <a:fillRect/>
          </a:stretch>
        </p:blipFill>
        <p:spPr>
          <a:xfrm>
            <a:off x="0" y="0"/>
            <a:ext cx="4114800" cy="6858000"/>
          </a:xfrm>
          <a:prstGeom prst="rect">
            <a:avLst/>
          </a:prstGeom>
        </p:spPr>
      </p:pic>
      <p:sp>
        <p:nvSpPr>
          <p:cNvPr id="14" name="Title 1">
            <a:extLst>
              <a:ext uri="{FF2B5EF4-FFF2-40B4-BE49-F238E27FC236}">
                <a16:creationId xmlns:a16="http://schemas.microsoft.com/office/drawing/2014/main" id="{9D8299F6-53C3-AB2F-51D6-3E8EB1F4BAB4}"/>
              </a:ext>
            </a:extLst>
          </p:cNvPr>
          <p:cNvSpPr>
            <a:spLocks noGrp="1"/>
          </p:cNvSpPr>
          <p:nvPr>
            <p:ph type="ctrTitle"/>
          </p:nvPr>
        </p:nvSpPr>
        <p:spPr>
          <a:xfrm>
            <a:off x="5713412" y="1676400"/>
            <a:ext cx="5180251" cy="1470025"/>
          </a:xfrm>
        </p:spPr>
        <p:txBody>
          <a:bodyPr/>
          <a:lstStyle>
            <a:lvl1pPr>
              <a:defRPr>
                <a:solidFill>
                  <a:srgbClr val="485B71"/>
                </a:solidFill>
              </a:defRPr>
            </a:lvl1pPr>
          </a:lstStyle>
          <a:p>
            <a:r>
              <a:rPr lang="en-US" dirty="0"/>
              <a:t>Click to edit Master title style</a:t>
            </a:r>
          </a:p>
        </p:txBody>
      </p:sp>
      <p:sp>
        <p:nvSpPr>
          <p:cNvPr id="15" name="Subtitle 2">
            <a:extLst>
              <a:ext uri="{FF2B5EF4-FFF2-40B4-BE49-F238E27FC236}">
                <a16:creationId xmlns:a16="http://schemas.microsoft.com/office/drawing/2014/main" id="{2ABE5723-4E7E-8D8B-E19A-C797178E37BA}"/>
              </a:ext>
            </a:extLst>
          </p:cNvPr>
          <p:cNvSpPr>
            <a:spLocks noGrp="1"/>
          </p:cNvSpPr>
          <p:nvPr>
            <p:ph type="subTitle" idx="1"/>
          </p:nvPr>
        </p:nvSpPr>
        <p:spPr>
          <a:xfrm>
            <a:off x="5713412" y="3432172"/>
            <a:ext cx="51816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6" name="Picture 5" descr="A blue oval with black text&#10;&#10;AI-generated content may be incorrect.">
            <a:extLst>
              <a:ext uri="{FF2B5EF4-FFF2-40B4-BE49-F238E27FC236}">
                <a16:creationId xmlns:a16="http://schemas.microsoft.com/office/drawing/2014/main" id="{F3F18C8F-4A10-287C-7D24-43AEEF61FAA2}"/>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301897" y="282658"/>
            <a:ext cx="836748" cy="320405"/>
          </a:xfrm>
          <a:prstGeom prst="rect">
            <a:avLst/>
          </a:prstGeom>
        </p:spPr>
      </p:pic>
    </p:spTree>
    <p:extLst>
      <p:ext uri="{BB962C8B-B14F-4D97-AF65-F5344CB8AC3E}">
        <p14:creationId xmlns:p14="http://schemas.microsoft.com/office/powerpoint/2010/main" val="3749019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85B71"/>
                </a:solidFill>
              </a:defRPr>
            </a:lvl1pPr>
          </a:lstStyle>
          <a:p>
            <a:r>
              <a:rPr lang="en-US" dirty="0"/>
              <a:t>Click to edit Master title style</a:t>
            </a:r>
          </a:p>
        </p:txBody>
      </p:sp>
      <p:sp>
        <p:nvSpPr>
          <p:cNvPr id="3" name="Text Placeholder 2"/>
          <p:cNvSpPr>
            <a:spLocks noGrp="1"/>
          </p:cNvSpPr>
          <p:nvPr>
            <p:ph type="body" idx="1"/>
          </p:nvPr>
        </p:nvSpPr>
        <p:spPr>
          <a:xfrm>
            <a:off x="609441" y="1535113"/>
            <a:ext cx="5385514" cy="639762"/>
          </a:xfrm>
        </p:spPr>
        <p:txBody>
          <a:bodyPr anchor="b"/>
          <a:lstStyle>
            <a:lvl1pPr marL="0" indent="0">
              <a:buNone/>
              <a:defRPr sz="2400" b="1">
                <a:solidFill>
                  <a:srgbClr val="485B7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09441" y="2174875"/>
            <a:ext cx="5385514" cy="3768725"/>
          </a:xfrm>
        </p:spPr>
        <p:txBody>
          <a:bodyPr/>
          <a:lstStyle>
            <a:lvl1pPr>
              <a:defRPr sz="2400">
                <a:solidFill>
                  <a:srgbClr val="485B71"/>
                </a:solidFill>
              </a:defRPr>
            </a:lvl1pPr>
            <a:lvl2pPr>
              <a:defRPr sz="2000">
                <a:solidFill>
                  <a:srgbClr val="485B71"/>
                </a:solidFill>
              </a:defRPr>
            </a:lvl2pPr>
            <a:lvl3pPr>
              <a:defRPr sz="1800">
                <a:solidFill>
                  <a:srgbClr val="485B71"/>
                </a:solidFill>
              </a:defRPr>
            </a:lvl3pPr>
            <a:lvl4pPr>
              <a:defRPr sz="1600">
                <a:solidFill>
                  <a:srgbClr val="485B71"/>
                </a:solidFill>
              </a:defRPr>
            </a:lvl4pPr>
            <a:lvl5pPr>
              <a:defRPr sz="1600">
                <a:solidFill>
                  <a:srgbClr val="485B7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91754" y="1535113"/>
            <a:ext cx="5387630" cy="639762"/>
          </a:xfrm>
        </p:spPr>
        <p:txBody>
          <a:bodyPr anchor="b"/>
          <a:lstStyle>
            <a:lvl1pPr marL="0" indent="0">
              <a:buNone/>
              <a:defRPr sz="2400" b="1">
                <a:solidFill>
                  <a:srgbClr val="485B7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91754" y="2174875"/>
            <a:ext cx="5387630" cy="3768725"/>
          </a:xfrm>
        </p:spPr>
        <p:txBody>
          <a:bodyPr/>
          <a:lstStyle>
            <a:lvl1pPr>
              <a:defRPr sz="2400">
                <a:solidFill>
                  <a:srgbClr val="485B71"/>
                </a:solidFill>
              </a:defRPr>
            </a:lvl1pPr>
            <a:lvl2pPr>
              <a:defRPr sz="2000">
                <a:solidFill>
                  <a:srgbClr val="485B71"/>
                </a:solidFill>
              </a:defRPr>
            </a:lvl2pPr>
            <a:lvl3pPr>
              <a:defRPr sz="1800">
                <a:solidFill>
                  <a:srgbClr val="485B71"/>
                </a:solidFill>
              </a:defRPr>
            </a:lvl3pPr>
            <a:lvl4pPr>
              <a:defRPr sz="1600">
                <a:solidFill>
                  <a:srgbClr val="485B71"/>
                </a:solidFill>
              </a:defRPr>
            </a:lvl4pPr>
            <a:lvl5pPr>
              <a:defRPr sz="1600">
                <a:solidFill>
                  <a:srgbClr val="485B7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F9072B39-9375-1B0A-AD46-B6A89C90C5AC}"/>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1913283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85B71"/>
                </a:solidFill>
              </a:defRPr>
            </a:lvl1pPr>
          </a:lstStyle>
          <a:p>
            <a:r>
              <a:rPr lang="en-US" dirty="0"/>
              <a:t>Click to edit Master title style</a:t>
            </a:r>
          </a:p>
        </p:txBody>
      </p:sp>
      <p:pic>
        <p:nvPicPr>
          <p:cNvPr id="4" name="Picture 3">
            <a:extLst>
              <a:ext uri="{FF2B5EF4-FFF2-40B4-BE49-F238E27FC236}">
                <a16:creationId xmlns:a16="http://schemas.microsoft.com/office/drawing/2014/main" id="{5331361E-35B9-E82F-DA61-7F93795C2F1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760412" y="6310935"/>
            <a:ext cx="838200" cy="362465"/>
          </a:xfrm>
          <a:prstGeom prst="rect">
            <a:avLst/>
          </a:prstGeom>
        </p:spPr>
      </p:pic>
      <p:pic>
        <p:nvPicPr>
          <p:cNvPr id="7" name="Picture 6">
            <a:extLst>
              <a:ext uri="{FF2B5EF4-FFF2-40B4-BE49-F238E27FC236}">
                <a16:creationId xmlns:a16="http://schemas.microsoft.com/office/drawing/2014/main" id="{8D29632C-90EA-C94C-150D-6E85FDD46E2F}"/>
              </a:ext>
            </a:extLst>
          </p:cNvPr>
          <p:cNvPicPr>
            <a:picLocks noChangeAspect="1"/>
          </p:cNvPicPr>
          <p:nvPr userDrawn="1"/>
        </p:nvPicPr>
        <p:blipFill>
          <a:blip r:embed="rId3"/>
          <a:stretch>
            <a:fillRect/>
          </a:stretch>
        </p:blipFill>
        <p:spPr>
          <a:xfrm>
            <a:off x="10133012" y="6096000"/>
            <a:ext cx="1524002" cy="548582"/>
          </a:xfrm>
          <a:prstGeom prst="rect">
            <a:avLst/>
          </a:prstGeom>
        </p:spPr>
      </p:pic>
    </p:spTree>
    <p:extLst>
      <p:ext uri="{BB962C8B-B14F-4D97-AF65-F5344CB8AC3E}">
        <p14:creationId xmlns:p14="http://schemas.microsoft.com/office/powerpoint/2010/main" val="30796094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Slide with Logo">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AE0FED-2FEA-AC99-174F-DB3A760CC4B2}"/>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12637245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6023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le Slide Kairos Logo">
    <p:spTree>
      <p:nvGrpSpPr>
        <p:cNvPr id="1" name=""/>
        <p:cNvGrpSpPr/>
        <p:nvPr/>
      </p:nvGrpSpPr>
      <p:grpSpPr>
        <a:xfrm>
          <a:off x="0" y="0"/>
          <a:ext cx="0" cy="0"/>
          <a:chOff x="0" y="0"/>
          <a:chExt cx="0" cy="0"/>
        </a:xfrm>
      </p:grpSpPr>
      <p:pic>
        <p:nvPicPr>
          <p:cNvPr id="16" name="Picture 15" descr="A group of gears on a blue background&#10;&#10;Description automatically generated">
            <a:extLst>
              <a:ext uri="{FF2B5EF4-FFF2-40B4-BE49-F238E27FC236}">
                <a16:creationId xmlns:a16="http://schemas.microsoft.com/office/drawing/2014/main" id="{3B6BE400-91CD-79ED-27A5-DBD0668F37D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3043"/>
          <a:stretch/>
        </p:blipFill>
        <p:spPr>
          <a:xfrm>
            <a:off x="0" y="0"/>
            <a:ext cx="4114800" cy="6858000"/>
          </a:xfrm>
          <a:prstGeom prst="rect">
            <a:avLst/>
          </a:prstGeom>
        </p:spPr>
      </p:pic>
      <p:sp>
        <p:nvSpPr>
          <p:cNvPr id="14" name="Title 1">
            <a:extLst>
              <a:ext uri="{FF2B5EF4-FFF2-40B4-BE49-F238E27FC236}">
                <a16:creationId xmlns:a16="http://schemas.microsoft.com/office/drawing/2014/main" id="{9D8299F6-53C3-AB2F-51D6-3E8EB1F4BAB4}"/>
              </a:ext>
            </a:extLst>
          </p:cNvPr>
          <p:cNvSpPr>
            <a:spLocks noGrp="1"/>
          </p:cNvSpPr>
          <p:nvPr>
            <p:ph type="ctrTitle"/>
          </p:nvPr>
        </p:nvSpPr>
        <p:spPr>
          <a:xfrm>
            <a:off x="5713412" y="1676400"/>
            <a:ext cx="5180251" cy="1470025"/>
          </a:xfrm>
        </p:spPr>
        <p:txBody>
          <a:bodyPr/>
          <a:lstStyle>
            <a:lvl1pPr>
              <a:defRPr>
                <a:solidFill>
                  <a:srgbClr val="485B71"/>
                </a:solidFill>
              </a:defRPr>
            </a:lvl1pPr>
          </a:lstStyle>
          <a:p>
            <a:r>
              <a:rPr lang="en-US" dirty="0"/>
              <a:t>Click to edit Master title style</a:t>
            </a:r>
          </a:p>
        </p:txBody>
      </p:sp>
      <p:sp>
        <p:nvSpPr>
          <p:cNvPr id="15" name="Subtitle 2">
            <a:extLst>
              <a:ext uri="{FF2B5EF4-FFF2-40B4-BE49-F238E27FC236}">
                <a16:creationId xmlns:a16="http://schemas.microsoft.com/office/drawing/2014/main" id="{2ABE5723-4E7E-8D8B-E19A-C797178E37BA}"/>
              </a:ext>
            </a:extLst>
          </p:cNvPr>
          <p:cNvSpPr>
            <a:spLocks noGrp="1"/>
          </p:cNvSpPr>
          <p:nvPr>
            <p:ph type="subTitle" idx="1"/>
          </p:nvPr>
        </p:nvSpPr>
        <p:spPr>
          <a:xfrm>
            <a:off x="5713412" y="3432172"/>
            <a:ext cx="51816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3" name="Picture 2" descr="A white logo with black background&#10;&#10;Description automatically generated">
            <a:extLst>
              <a:ext uri="{FF2B5EF4-FFF2-40B4-BE49-F238E27FC236}">
                <a16:creationId xmlns:a16="http://schemas.microsoft.com/office/drawing/2014/main" id="{81EFF009-F54A-FCE3-2353-97AF30D6B818}"/>
              </a:ext>
            </a:extLst>
          </p:cNvPr>
          <p:cNvPicPr>
            <a:picLocks noChangeAspect="1"/>
          </p:cNvPicPr>
          <p:nvPr userDrawn="1"/>
        </p:nvPicPr>
        <p:blipFill>
          <a:blip r:embed="rId3"/>
          <a:stretch>
            <a:fillRect/>
          </a:stretch>
        </p:blipFill>
        <p:spPr>
          <a:xfrm>
            <a:off x="241458" y="220980"/>
            <a:ext cx="957626" cy="365760"/>
          </a:xfrm>
          <a:prstGeom prst="rect">
            <a:avLst/>
          </a:prstGeom>
        </p:spPr>
      </p:pic>
      <p:sp>
        <p:nvSpPr>
          <p:cNvPr id="2" name="Rectangle 1">
            <a:extLst>
              <a:ext uri="{FF2B5EF4-FFF2-40B4-BE49-F238E27FC236}">
                <a16:creationId xmlns:a16="http://schemas.microsoft.com/office/drawing/2014/main" id="{6CE65721-621F-16DA-BC94-2AE533FBE628}"/>
              </a:ext>
            </a:extLst>
          </p:cNvPr>
          <p:cNvSpPr>
            <a:spLocks noGrp="1" noRot="1" noMove="1" noResize="1" noEditPoints="1" noAdjustHandles="1" noChangeArrowheads="1" noChangeShapeType="1"/>
          </p:cNvSpPr>
          <p:nvPr userDrawn="1"/>
        </p:nvSpPr>
        <p:spPr>
          <a:xfrm>
            <a:off x="0" y="0"/>
            <a:ext cx="4114800" cy="6858000"/>
          </a:xfrm>
          <a:prstGeom prst="rect">
            <a:avLst/>
          </a:prstGeom>
          <a:gradFill>
            <a:gsLst>
              <a:gs pos="46000">
                <a:srgbClr val="061A34"/>
              </a:gs>
              <a:gs pos="0">
                <a:srgbClr val="1F517D"/>
              </a:gs>
            </a:gsLst>
            <a:path path="circle">
              <a:fillToRect l="50000" t="50000" r="50000" b="5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6" name="Picture 5" descr="A blue oval with black text&#10;&#10;AI-generated content may be incorrect.">
            <a:extLst>
              <a:ext uri="{FF2B5EF4-FFF2-40B4-BE49-F238E27FC236}">
                <a16:creationId xmlns:a16="http://schemas.microsoft.com/office/drawing/2014/main" id="{F3F18C8F-4A10-287C-7D24-43AEEF61FAA2}"/>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tretch>
            <a:fillRect/>
          </a:stretch>
        </p:blipFill>
        <p:spPr>
          <a:xfrm>
            <a:off x="301897" y="282658"/>
            <a:ext cx="836748" cy="320405"/>
          </a:xfrm>
          <a:prstGeom prst="rect">
            <a:avLst/>
          </a:prstGeom>
        </p:spPr>
      </p:pic>
      <p:pic>
        <p:nvPicPr>
          <p:cNvPr id="12" name="Picture 11">
            <a:extLst>
              <a:ext uri="{FF2B5EF4-FFF2-40B4-BE49-F238E27FC236}">
                <a16:creationId xmlns:a16="http://schemas.microsoft.com/office/drawing/2014/main" id="{2127A3CC-224F-4D9A-6BFF-FA1DC98A7FF1}"/>
              </a:ext>
            </a:extLst>
          </p:cNvPr>
          <p:cNvPicPr>
            <a:picLocks noChangeAspect="1"/>
          </p:cNvPicPr>
          <p:nvPr userDrawn="1"/>
        </p:nvPicPr>
        <p:blipFill>
          <a:blip r:embed="rId5"/>
          <a:stretch>
            <a:fillRect/>
          </a:stretch>
        </p:blipFill>
        <p:spPr>
          <a:xfrm>
            <a:off x="150812" y="1295134"/>
            <a:ext cx="3818855" cy="3816205"/>
          </a:xfrm>
          <a:prstGeom prst="rect">
            <a:avLst/>
          </a:prstGeom>
        </p:spPr>
      </p:pic>
    </p:spTree>
    <p:extLst>
      <p:ext uri="{BB962C8B-B14F-4D97-AF65-F5344CB8AC3E}">
        <p14:creationId xmlns:p14="http://schemas.microsoft.com/office/powerpoint/2010/main" val="1069398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0969943" cy="1143000"/>
          </a:xfrm>
        </p:spPr>
        <p:txBody>
          <a:bodyPr/>
          <a:lstStyle>
            <a:lvl1pPr>
              <a:defRPr>
                <a:solidFill>
                  <a:srgbClr val="485B71"/>
                </a:solidFill>
              </a:defRPr>
            </a:lvl1pPr>
          </a:lstStyle>
          <a:p>
            <a:r>
              <a:rPr lang="en-US" dirty="0"/>
              <a:t>Click to edit Master title style</a:t>
            </a:r>
          </a:p>
        </p:txBody>
      </p:sp>
      <p:sp>
        <p:nvSpPr>
          <p:cNvPr id="3" name="Content Placeholder 2"/>
          <p:cNvSpPr>
            <a:spLocks noGrp="1"/>
          </p:cNvSpPr>
          <p:nvPr>
            <p:ph idx="1"/>
          </p:nvPr>
        </p:nvSpPr>
        <p:spPr>
          <a:xfrm>
            <a:off x="609441" y="1600203"/>
            <a:ext cx="10969943" cy="4267197"/>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Picture 5">
            <a:extLst>
              <a:ext uri="{FF2B5EF4-FFF2-40B4-BE49-F238E27FC236}">
                <a16:creationId xmlns:a16="http://schemas.microsoft.com/office/drawing/2014/main" id="{CBA368CA-036D-01AD-B8B4-EFA6695BBD2B}"/>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3753477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 Kairos Logo">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0969943" cy="1143000"/>
          </a:xfrm>
        </p:spPr>
        <p:txBody>
          <a:bodyPr/>
          <a:lstStyle>
            <a:lvl1pPr>
              <a:defRPr>
                <a:solidFill>
                  <a:srgbClr val="485B71"/>
                </a:solidFill>
              </a:defRPr>
            </a:lvl1pPr>
          </a:lstStyle>
          <a:p>
            <a:r>
              <a:rPr lang="en-US" dirty="0"/>
              <a:t>Click to edit Master title style</a:t>
            </a:r>
          </a:p>
        </p:txBody>
      </p:sp>
      <p:sp>
        <p:nvSpPr>
          <p:cNvPr id="3" name="Content Placeholder 2"/>
          <p:cNvSpPr>
            <a:spLocks noGrp="1"/>
          </p:cNvSpPr>
          <p:nvPr>
            <p:ph idx="1"/>
          </p:nvPr>
        </p:nvSpPr>
        <p:spPr>
          <a:xfrm>
            <a:off x="609441" y="1600203"/>
            <a:ext cx="10969943" cy="4267197"/>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609441" y="6310935"/>
            <a:ext cx="838200" cy="362465"/>
          </a:xfrm>
          <a:prstGeom prst="rect">
            <a:avLst/>
          </a:prstGeom>
        </p:spPr>
      </p:pic>
      <p:pic>
        <p:nvPicPr>
          <p:cNvPr id="4" name="Picture 3">
            <a:extLst>
              <a:ext uri="{FF2B5EF4-FFF2-40B4-BE49-F238E27FC236}">
                <a16:creationId xmlns:a16="http://schemas.microsoft.com/office/drawing/2014/main" id="{56A6A593-4A88-140C-9C03-5196C1708DA5}"/>
              </a:ext>
            </a:extLst>
          </p:cNvPr>
          <p:cNvPicPr>
            <a:picLocks noGrp="1" noRot="1" noChangeAspect="1" noMove="1" noResize="1" noEditPoints="1" noAdjustHandles="1" noChangeArrowheads="1" noChangeShapeType="1" noCrop="1"/>
          </p:cNvPicPr>
          <p:nvPr userDrawn="1"/>
        </p:nvPicPr>
        <p:blipFill>
          <a:blip r:embed="rId3"/>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316323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gs Header">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441" y="1600203"/>
            <a:ext cx="10969943" cy="4267197"/>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F74AFC62-2A30-7E75-E13A-11C33C3FC7E0}"/>
              </a:ext>
            </a:extLst>
          </p:cNvPr>
          <p:cNvSpPr>
            <a:spLocks noGrp="1" noRot="1" noMove="1" noResize="1" noEditPoints="1" noAdjustHandles="1" noChangeArrowheads="1" noChangeShapeType="1"/>
          </p:cNvSpPr>
          <p:nvPr userDrawn="1"/>
        </p:nvSpPr>
        <p:spPr>
          <a:xfrm>
            <a:off x="-1" y="0"/>
            <a:ext cx="12188825" cy="1409700"/>
          </a:xfrm>
          <a:prstGeom prst="rect">
            <a:avLst/>
          </a:prstGeom>
          <a:gradFill flip="none" rotWithShape="1">
            <a:gsLst>
              <a:gs pos="0">
                <a:srgbClr val="FFFFFF"/>
              </a:gs>
              <a:gs pos="35000">
                <a:srgbClr val="EEC665"/>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11" name="Picture 10">
            <a:extLst>
              <a:ext uri="{FF2B5EF4-FFF2-40B4-BE49-F238E27FC236}">
                <a16:creationId xmlns:a16="http://schemas.microsoft.com/office/drawing/2014/main" id="{881E358F-7D90-BE60-B83E-963560908C89}"/>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4799009" y="-381000"/>
            <a:ext cx="2133603" cy="2133603"/>
          </a:xfrm>
          <a:prstGeom prst="rect">
            <a:avLst/>
          </a:prstGeom>
        </p:spPr>
      </p:pic>
    </p:spTree>
    <p:extLst>
      <p:ext uri="{BB962C8B-B14F-4D97-AF65-F5344CB8AC3E}">
        <p14:creationId xmlns:p14="http://schemas.microsoft.com/office/powerpoint/2010/main" val="4164095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s with Cogs">
    <p:spTree>
      <p:nvGrpSpPr>
        <p:cNvPr id="1" name=""/>
        <p:cNvGrpSpPr/>
        <p:nvPr/>
      </p:nvGrpSpPr>
      <p:grpSpPr>
        <a:xfrm>
          <a:off x="0" y="0"/>
          <a:ext cx="0" cy="0"/>
          <a:chOff x="0" y="0"/>
          <a:chExt cx="0" cy="0"/>
        </a:xfrm>
      </p:grpSpPr>
      <p:sp>
        <p:nvSpPr>
          <p:cNvPr id="2" name="Title 1"/>
          <p:cNvSpPr>
            <a:spLocks noGrp="1"/>
          </p:cNvSpPr>
          <p:nvPr>
            <p:ph type="title"/>
          </p:nvPr>
        </p:nvSpPr>
        <p:spPr>
          <a:xfrm>
            <a:off x="643474" y="1378435"/>
            <a:ext cx="10969943" cy="1029799"/>
          </a:xfrm>
        </p:spPr>
        <p:txBody>
          <a:bodyPr/>
          <a:lstStyle>
            <a:lvl1pPr>
              <a:defRPr>
                <a:solidFill>
                  <a:srgbClr val="485B71"/>
                </a:solidFill>
              </a:defRPr>
            </a:lvl1pPr>
          </a:lstStyle>
          <a:p>
            <a:r>
              <a:rPr lang="en-US" dirty="0"/>
              <a:t>Click to edit Master title style</a:t>
            </a:r>
          </a:p>
        </p:txBody>
      </p:sp>
      <p:sp>
        <p:nvSpPr>
          <p:cNvPr id="3" name="Content Placeholder 2"/>
          <p:cNvSpPr>
            <a:spLocks noGrp="1"/>
          </p:cNvSpPr>
          <p:nvPr>
            <p:ph sz="half" idx="1"/>
          </p:nvPr>
        </p:nvSpPr>
        <p:spPr>
          <a:xfrm>
            <a:off x="643474" y="2590800"/>
            <a:ext cx="5383398" cy="3581397"/>
          </a:xfrm>
        </p:spPr>
        <p:txBody>
          <a:bodyPr/>
          <a:lstStyle>
            <a:lvl1pPr>
              <a:defRPr sz="2800">
                <a:solidFill>
                  <a:srgbClr val="485B71"/>
                </a:solidFill>
              </a:defRPr>
            </a:lvl1pPr>
            <a:lvl2pPr>
              <a:defRPr sz="2400">
                <a:solidFill>
                  <a:srgbClr val="485B71"/>
                </a:solidFill>
              </a:defRPr>
            </a:lvl2pPr>
            <a:lvl3pPr>
              <a:defRPr sz="2000">
                <a:solidFill>
                  <a:srgbClr val="485B71"/>
                </a:solidFill>
              </a:defRPr>
            </a:lvl3pPr>
            <a:lvl4pPr>
              <a:defRPr sz="1800">
                <a:solidFill>
                  <a:srgbClr val="485B71"/>
                </a:solidFill>
              </a:defRPr>
            </a:lvl4pPr>
            <a:lvl5pPr>
              <a:defRPr sz="1800">
                <a:solidFill>
                  <a:srgbClr val="485B7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30019" y="2590800"/>
            <a:ext cx="5383398" cy="3581397"/>
          </a:xfrm>
        </p:spPr>
        <p:txBody>
          <a:bodyPr/>
          <a:lstStyle>
            <a:lvl1pPr>
              <a:defRPr sz="2800">
                <a:solidFill>
                  <a:srgbClr val="485B71"/>
                </a:solidFill>
              </a:defRPr>
            </a:lvl1pPr>
            <a:lvl2pPr>
              <a:defRPr sz="2400">
                <a:solidFill>
                  <a:srgbClr val="485B71"/>
                </a:solidFill>
              </a:defRPr>
            </a:lvl2pPr>
            <a:lvl3pPr>
              <a:defRPr sz="2000">
                <a:solidFill>
                  <a:srgbClr val="485B71"/>
                </a:solidFill>
              </a:defRPr>
            </a:lvl3pPr>
            <a:lvl4pPr>
              <a:defRPr sz="1800">
                <a:solidFill>
                  <a:srgbClr val="485B71"/>
                </a:solidFill>
              </a:defRPr>
            </a:lvl4pPr>
            <a:lvl5pPr>
              <a:defRPr sz="1800">
                <a:solidFill>
                  <a:srgbClr val="485B7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5">
            <a:extLst>
              <a:ext uri="{FF2B5EF4-FFF2-40B4-BE49-F238E27FC236}">
                <a16:creationId xmlns:a16="http://schemas.microsoft.com/office/drawing/2014/main" id="{4394A76F-F748-2BFA-9BA1-D54323A52863}"/>
              </a:ext>
            </a:extLst>
          </p:cNvPr>
          <p:cNvSpPr>
            <a:spLocks noGrp="1" noRot="1" noMove="1" noResize="1" noEditPoints="1" noAdjustHandles="1" noChangeArrowheads="1" noChangeShapeType="1"/>
          </p:cNvSpPr>
          <p:nvPr userDrawn="1"/>
        </p:nvSpPr>
        <p:spPr>
          <a:xfrm>
            <a:off x="-1" y="0"/>
            <a:ext cx="12188825" cy="1409700"/>
          </a:xfrm>
          <a:prstGeom prst="rect">
            <a:avLst/>
          </a:prstGeom>
          <a:gradFill flip="none" rotWithShape="1">
            <a:gsLst>
              <a:gs pos="0">
                <a:srgbClr val="FFFFFF"/>
              </a:gs>
              <a:gs pos="35000">
                <a:srgbClr val="EEC665"/>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7" name="Picture 6">
            <a:extLst>
              <a:ext uri="{FF2B5EF4-FFF2-40B4-BE49-F238E27FC236}">
                <a16:creationId xmlns:a16="http://schemas.microsoft.com/office/drawing/2014/main" id="{0B918917-6B0A-D2E5-825D-969FED6231F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4799009" y="-381000"/>
            <a:ext cx="2133603" cy="2133603"/>
          </a:xfrm>
          <a:prstGeom prst="rect">
            <a:avLst/>
          </a:prstGeom>
        </p:spPr>
      </p:pic>
    </p:spTree>
    <p:extLst>
      <p:ext uri="{BB962C8B-B14F-4D97-AF65-F5344CB8AC3E}">
        <p14:creationId xmlns:p14="http://schemas.microsoft.com/office/powerpoint/2010/main" val="19829785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with Cog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09F1EB-B629-3129-C513-A22E12C645B1}"/>
              </a:ext>
            </a:extLst>
          </p:cNvPr>
          <p:cNvSpPr>
            <a:spLocks noGrp="1" noRot="1" noMove="1" noResize="1" noEditPoints="1" noAdjustHandles="1" noChangeArrowheads="1" noChangeShapeType="1"/>
          </p:cNvSpPr>
          <p:nvPr userDrawn="1"/>
        </p:nvSpPr>
        <p:spPr>
          <a:xfrm>
            <a:off x="-1" y="0"/>
            <a:ext cx="12188825" cy="1409700"/>
          </a:xfrm>
          <a:prstGeom prst="rect">
            <a:avLst/>
          </a:prstGeom>
          <a:gradFill flip="none" rotWithShape="1">
            <a:gsLst>
              <a:gs pos="0">
                <a:srgbClr val="FFFFFF"/>
              </a:gs>
              <a:gs pos="35000">
                <a:srgbClr val="EEC665"/>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4" name="Picture 3">
            <a:extLst>
              <a:ext uri="{FF2B5EF4-FFF2-40B4-BE49-F238E27FC236}">
                <a16:creationId xmlns:a16="http://schemas.microsoft.com/office/drawing/2014/main" id="{F59F2B88-289C-46DA-33A1-91E3A5B9E660}"/>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4799009" y="-381000"/>
            <a:ext cx="2133603" cy="2133603"/>
          </a:xfrm>
          <a:prstGeom prst="rect">
            <a:avLst/>
          </a:prstGeom>
        </p:spPr>
      </p:pic>
    </p:spTree>
    <p:extLst>
      <p:ext uri="{BB962C8B-B14F-4D97-AF65-F5344CB8AC3E}">
        <p14:creationId xmlns:p14="http://schemas.microsoft.com/office/powerpoint/2010/main" val="3812545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 Conference Logo">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2305CA2-6E48-A066-CD95-30B7636B0EDF}"/>
              </a:ext>
            </a:extLst>
          </p:cNvPr>
          <p:cNvSpPr>
            <a:spLocks/>
          </p:cNvSpPr>
          <p:nvPr userDrawn="1"/>
        </p:nvSpPr>
        <p:spPr>
          <a:xfrm>
            <a:off x="0" y="0"/>
            <a:ext cx="4114800" cy="6858000"/>
          </a:xfrm>
          <a:prstGeom prst="rect">
            <a:avLst/>
          </a:prstGeom>
          <a:gradFill flip="none" rotWithShape="1">
            <a:gsLst>
              <a:gs pos="70000">
                <a:srgbClr val="FFFFFF"/>
              </a:gs>
              <a:gs pos="25000">
                <a:srgbClr val="FFFFF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sp>
        <p:nvSpPr>
          <p:cNvPr id="2" name="Title 1"/>
          <p:cNvSpPr>
            <a:spLocks noGrp="1"/>
          </p:cNvSpPr>
          <p:nvPr>
            <p:ph type="title"/>
          </p:nvPr>
        </p:nvSpPr>
        <p:spPr>
          <a:xfrm>
            <a:off x="4265612" y="274638"/>
            <a:ext cx="7313772" cy="1143000"/>
          </a:xfrm>
        </p:spPr>
        <p:txBody>
          <a:bodyPr/>
          <a:lstStyle>
            <a:lvl1pPr>
              <a:defRPr>
                <a:solidFill>
                  <a:srgbClr val="485B71"/>
                </a:solidFill>
              </a:defRPr>
            </a:lvl1pPr>
          </a:lstStyle>
          <a:p>
            <a:r>
              <a:rPr lang="en-US" dirty="0"/>
              <a:t>Click to edit Master title style</a:t>
            </a:r>
          </a:p>
        </p:txBody>
      </p:sp>
      <p:sp>
        <p:nvSpPr>
          <p:cNvPr id="3" name="Content Placeholder 2"/>
          <p:cNvSpPr>
            <a:spLocks noGrp="1"/>
          </p:cNvSpPr>
          <p:nvPr>
            <p:ph idx="1"/>
          </p:nvPr>
        </p:nvSpPr>
        <p:spPr>
          <a:xfrm>
            <a:off x="4265612" y="1600203"/>
            <a:ext cx="7313772" cy="4983159"/>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A blue oval with black text&#10;&#10;AI-generated content may be incorrect.">
            <a:extLst>
              <a:ext uri="{FF2B5EF4-FFF2-40B4-BE49-F238E27FC236}">
                <a16:creationId xmlns:a16="http://schemas.microsoft.com/office/drawing/2014/main" id="{1BD2F0FD-1BC2-F115-26C7-1A5C0E3DB643}"/>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301897" y="282658"/>
            <a:ext cx="836748" cy="320405"/>
          </a:xfrm>
          <a:prstGeom prst="rect">
            <a:avLst/>
          </a:prstGeom>
        </p:spPr>
      </p:pic>
      <p:pic>
        <p:nvPicPr>
          <p:cNvPr id="8" name="Picture 7">
            <a:extLst>
              <a:ext uri="{FF2B5EF4-FFF2-40B4-BE49-F238E27FC236}">
                <a16:creationId xmlns:a16="http://schemas.microsoft.com/office/drawing/2014/main" id="{5BCEA8EB-A320-94AC-3C03-66C32493F34D}"/>
              </a:ext>
            </a:extLst>
          </p:cNvPr>
          <p:cNvPicPr>
            <a:picLocks noChangeAspect="1"/>
          </p:cNvPicPr>
          <p:nvPr userDrawn="1"/>
        </p:nvPicPr>
        <p:blipFill>
          <a:blip r:embed="rId3"/>
          <a:stretch>
            <a:fillRect/>
          </a:stretch>
        </p:blipFill>
        <p:spPr>
          <a:xfrm>
            <a:off x="148166" y="1295135"/>
            <a:ext cx="3810265" cy="3810265"/>
          </a:xfrm>
          <a:prstGeom prst="rect">
            <a:avLst/>
          </a:prstGeom>
        </p:spPr>
      </p:pic>
      <p:cxnSp>
        <p:nvCxnSpPr>
          <p:cNvPr id="6" name="Straight Connector 5">
            <a:extLst>
              <a:ext uri="{FF2B5EF4-FFF2-40B4-BE49-F238E27FC236}">
                <a16:creationId xmlns:a16="http://schemas.microsoft.com/office/drawing/2014/main" id="{1B137BD0-F793-4BE7-B74F-D3614F3A22EA}"/>
              </a:ext>
            </a:extLst>
          </p:cNvPr>
          <p:cNvCxnSpPr/>
          <p:nvPr userDrawn="1"/>
        </p:nvCxnSpPr>
        <p:spPr>
          <a:xfrm>
            <a:off x="4113212" y="0"/>
            <a:ext cx="0" cy="68580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2902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0969943" cy="1143000"/>
          </a:xfrm>
        </p:spPr>
        <p:txBody>
          <a:bodyPr/>
          <a:lstStyle>
            <a:lvl1pPr>
              <a:defRPr>
                <a:solidFill>
                  <a:srgbClr val="485B71"/>
                </a:solidFill>
              </a:defRPr>
            </a:lvl1pPr>
          </a:lstStyle>
          <a:p>
            <a:r>
              <a:rPr lang="en-US" dirty="0"/>
              <a:t>Click to edit Master title style</a:t>
            </a:r>
          </a:p>
        </p:txBody>
      </p:sp>
      <p:sp>
        <p:nvSpPr>
          <p:cNvPr id="3" name="Content Placeholder 2"/>
          <p:cNvSpPr>
            <a:spLocks noGrp="1"/>
          </p:cNvSpPr>
          <p:nvPr>
            <p:ph sz="half" idx="1"/>
          </p:nvPr>
        </p:nvSpPr>
        <p:spPr>
          <a:xfrm>
            <a:off x="609441" y="1600203"/>
            <a:ext cx="5383398" cy="4267197"/>
          </a:xfrm>
        </p:spPr>
        <p:txBody>
          <a:bodyPr/>
          <a:lstStyle>
            <a:lvl1pPr>
              <a:defRPr sz="2800">
                <a:solidFill>
                  <a:srgbClr val="485B71"/>
                </a:solidFill>
              </a:defRPr>
            </a:lvl1pPr>
            <a:lvl2pPr>
              <a:defRPr sz="2400">
                <a:solidFill>
                  <a:srgbClr val="485B71"/>
                </a:solidFill>
              </a:defRPr>
            </a:lvl2pPr>
            <a:lvl3pPr>
              <a:defRPr sz="2000">
                <a:solidFill>
                  <a:srgbClr val="485B71"/>
                </a:solidFill>
              </a:defRPr>
            </a:lvl3pPr>
            <a:lvl4pPr>
              <a:defRPr sz="1800">
                <a:solidFill>
                  <a:srgbClr val="485B71"/>
                </a:solidFill>
              </a:defRPr>
            </a:lvl4pPr>
            <a:lvl5pPr>
              <a:defRPr sz="1800">
                <a:solidFill>
                  <a:srgbClr val="485B7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5986" y="1600203"/>
            <a:ext cx="5383398" cy="4267197"/>
          </a:xfrm>
        </p:spPr>
        <p:txBody>
          <a:bodyPr/>
          <a:lstStyle>
            <a:lvl1pPr>
              <a:defRPr sz="2800">
                <a:solidFill>
                  <a:srgbClr val="485B71"/>
                </a:solidFill>
              </a:defRPr>
            </a:lvl1pPr>
            <a:lvl2pPr>
              <a:defRPr sz="2400">
                <a:solidFill>
                  <a:srgbClr val="485B71"/>
                </a:solidFill>
              </a:defRPr>
            </a:lvl2pPr>
            <a:lvl3pPr>
              <a:defRPr sz="2000">
                <a:solidFill>
                  <a:srgbClr val="485B71"/>
                </a:solidFill>
              </a:defRPr>
            </a:lvl3pPr>
            <a:lvl4pPr>
              <a:defRPr sz="1800">
                <a:solidFill>
                  <a:srgbClr val="485B71"/>
                </a:solidFill>
              </a:defRPr>
            </a:lvl4pPr>
            <a:lvl5pPr>
              <a:defRPr sz="1800">
                <a:solidFill>
                  <a:srgbClr val="485B7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a:extLst>
              <a:ext uri="{FF2B5EF4-FFF2-40B4-BE49-F238E27FC236}">
                <a16:creationId xmlns:a16="http://schemas.microsoft.com/office/drawing/2014/main" id="{9C8EBDD9-3E65-DC15-61BB-6E71CCEA49DE}"/>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2920127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274638"/>
            <a:ext cx="10969943"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441" y="1600203"/>
            <a:ext cx="10969943" cy="434339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75696686"/>
      </p:ext>
    </p:extLst>
  </p:cSld>
  <p:clrMap bg1="lt1" tx1="dk1" bg2="lt2" tx2="dk2" accent1="accent1" accent2="accent2" accent3="accent3" accent4="accent4" accent5="accent5" accent6="accent6" hlink="hlink" folHlink="folHlink"/>
  <p:sldLayoutIdLst>
    <p:sldLayoutId id="2147483663" r:id="rId1"/>
    <p:sldLayoutId id="2147483669" r:id="rId2"/>
    <p:sldLayoutId id="2147483650" r:id="rId3"/>
    <p:sldLayoutId id="2147483661" r:id="rId4"/>
    <p:sldLayoutId id="2147483664" r:id="rId5"/>
    <p:sldLayoutId id="2147483666" r:id="rId6"/>
    <p:sldLayoutId id="2147483665" r:id="rId7"/>
    <p:sldLayoutId id="2147483660" r:id="rId8"/>
    <p:sldLayoutId id="2147483652" r:id="rId9"/>
    <p:sldLayoutId id="2147483653" r:id="rId10"/>
    <p:sldLayoutId id="2147483654" r:id="rId11"/>
    <p:sldLayoutId id="2147483655" r:id="rId12"/>
    <p:sldLayoutId id="2147483662" r:id="rId13"/>
  </p:sldLayoutIdLst>
  <p:txStyles>
    <p:titleStyle>
      <a:lvl1pPr algn="ctr" defTabSz="914400" rtl="0" eaLnBrk="1" latinLnBrk="0" hangingPunct="1">
        <a:spcBef>
          <a:spcPct val="0"/>
        </a:spcBef>
        <a:buNone/>
        <a:defRPr sz="4400" kern="1200">
          <a:solidFill>
            <a:srgbClr val="485B7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rgbClr val="485B7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485B7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485B7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485B7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485B7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image" Target="../media/image7.png"/><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png"/><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microsoft.com/office/2007/relationships/media" Target="../media/media1.m4a"/><Relationship Id="rId1" Type="http://schemas.openxmlformats.org/officeDocument/2006/relationships/audio" Target="NULL" TargetMode="External"/><Relationship Id="rId5" Type="http://schemas.openxmlformats.org/officeDocument/2006/relationships/image" Target="../media/image13.png"/><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A556C-90D2-3F60-824A-3667CCA39B21}"/>
            </a:ext>
          </a:extLst>
        </p:cNvPr>
        <p:cNvGrpSpPr/>
        <p:nvPr/>
      </p:nvGrpSpPr>
      <p:grpSpPr>
        <a:xfrm>
          <a:off x="0" y="0"/>
          <a:ext cx="0" cy="0"/>
          <a:chOff x="0" y="0"/>
          <a:chExt cx="0" cy="0"/>
        </a:xfrm>
      </p:grpSpPr>
      <p:sp>
        <p:nvSpPr>
          <p:cNvPr id="19" name="Title 1">
            <a:extLst>
              <a:ext uri="{FF2B5EF4-FFF2-40B4-BE49-F238E27FC236}">
                <a16:creationId xmlns:a16="http://schemas.microsoft.com/office/drawing/2014/main" id="{493681F7-DBD8-1829-2B33-0FC51B5F3CBB}"/>
              </a:ext>
            </a:extLst>
          </p:cNvPr>
          <p:cNvSpPr>
            <a:spLocks noGrp="1"/>
          </p:cNvSpPr>
          <p:nvPr>
            <p:ph type="ctrTitle"/>
          </p:nvPr>
        </p:nvSpPr>
        <p:spPr>
          <a:xfrm>
            <a:off x="4113211" y="685800"/>
            <a:ext cx="8075613" cy="3810000"/>
          </a:xfrm>
        </p:spPr>
        <p:txBody>
          <a:bodyPr anchor="ctr">
            <a:normAutofit/>
          </a:bodyPr>
          <a:lstStyle/>
          <a:p>
            <a:pPr>
              <a:lnSpc>
                <a:spcPct val="90000"/>
              </a:lnSpc>
            </a:pPr>
            <a:br>
              <a:rPr lang="en-US" b="1" dirty="0"/>
            </a:br>
            <a:r>
              <a:rPr lang="en-US" b="1" dirty="0">
                <a:latin typeface="Amasis MT Pro Medium" panose="02040604050005020304" pitchFamily="18" charset="0"/>
              </a:rPr>
              <a:t>REACHING NEW LIMITS </a:t>
            </a:r>
            <a:br>
              <a:rPr lang="en-US" b="1" dirty="0">
                <a:latin typeface="Amasis MT Pro Medium" panose="02040604050005020304" pitchFamily="18" charset="0"/>
              </a:rPr>
            </a:br>
            <a:r>
              <a:rPr lang="en-US" b="1" dirty="0">
                <a:latin typeface="Amasis MT Pro Medium" panose="02040604050005020304" pitchFamily="18" charset="0"/>
              </a:rPr>
              <a:t>WITH </a:t>
            </a:r>
            <a:br>
              <a:rPr lang="en-US" b="1" dirty="0">
                <a:latin typeface="Amasis MT Pro Medium" panose="02040604050005020304" pitchFamily="18" charset="0"/>
              </a:rPr>
            </a:br>
            <a:r>
              <a:rPr lang="en-US" b="1" dirty="0">
                <a:latin typeface="Amasis MT Pro Medium" panose="02040604050005020304" pitchFamily="18" charset="0"/>
              </a:rPr>
              <a:t>BETTER TOGETHER</a:t>
            </a:r>
            <a:endParaRPr lang="en-US" sz="5300" dirty="0">
              <a:latin typeface="Amasis MT Pro Medium" panose="02040604050005020304" pitchFamily="18" charset="0"/>
            </a:endParaRPr>
          </a:p>
        </p:txBody>
      </p:sp>
      <p:sp>
        <p:nvSpPr>
          <p:cNvPr id="3" name="Content Placeholder 2">
            <a:extLst>
              <a:ext uri="{FF2B5EF4-FFF2-40B4-BE49-F238E27FC236}">
                <a16:creationId xmlns:a16="http://schemas.microsoft.com/office/drawing/2014/main" id="{8154BACF-4579-3363-1768-AD56DE636A0F}"/>
              </a:ext>
            </a:extLst>
          </p:cNvPr>
          <p:cNvSpPr>
            <a:spLocks noGrp="1"/>
          </p:cNvSpPr>
          <p:nvPr>
            <p:ph type="subTitle" idx="1"/>
          </p:nvPr>
        </p:nvSpPr>
        <p:spPr>
          <a:xfrm>
            <a:off x="4265612" y="3432172"/>
            <a:ext cx="7772400" cy="2740028"/>
          </a:xfrm>
        </p:spPr>
        <p:txBody>
          <a:bodyPr>
            <a:normAutofit/>
          </a:bodyPr>
          <a:lstStyle/>
          <a:p>
            <a:pPr>
              <a:lnSpc>
                <a:spcPct val="90000"/>
              </a:lnSpc>
            </a:pPr>
            <a:endParaRPr lang="en-US" sz="2700" dirty="0"/>
          </a:p>
          <a:p>
            <a:pPr>
              <a:lnSpc>
                <a:spcPct val="90000"/>
              </a:lnSpc>
            </a:pPr>
            <a:endParaRPr lang="en-US" sz="2700" dirty="0"/>
          </a:p>
          <a:p>
            <a:pPr>
              <a:lnSpc>
                <a:spcPct val="90000"/>
              </a:lnSpc>
            </a:pPr>
            <a:endParaRPr lang="en-US" sz="2700" dirty="0"/>
          </a:p>
          <a:p>
            <a:pPr>
              <a:lnSpc>
                <a:spcPct val="90000"/>
              </a:lnSpc>
            </a:pPr>
            <a:endParaRPr lang="en-US" sz="2700" dirty="0"/>
          </a:p>
          <a:p>
            <a:pPr>
              <a:lnSpc>
                <a:spcPct val="90000"/>
              </a:lnSpc>
            </a:pPr>
            <a:r>
              <a:rPr lang="en-US" sz="2700" dirty="0"/>
              <a:t>Presented by:  Alisha Pitts and Robert Yowell</a:t>
            </a:r>
          </a:p>
        </p:txBody>
      </p:sp>
    </p:spTree>
    <p:extLst>
      <p:ext uri="{BB962C8B-B14F-4D97-AF65-F5344CB8AC3E}">
        <p14:creationId xmlns:p14="http://schemas.microsoft.com/office/powerpoint/2010/main" val="4131375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A118FE0F-07FB-CE47-88B0-766C4B46F58C}"/>
              </a:ext>
            </a:extLst>
          </p:cNvPr>
          <p:cNvSpPr>
            <a:spLocks noGrp="1"/>
          </p:cNvSpPr>
          <p:nvPr>
            <p:ph type="title"/>
          </p:nvPr>
        </p:nvSpPr>
        <p:spPr>
          <a:xfrm>
            <a:off x="1" y="0"/>
            <a:ext cx="12188824" cy="990600"/>
          </a:xfrm>
        </p:spPr>
        <p:txBody>
          <a:bodyPr>
            <a:noAutofit/>
          </a:bodyPr>
          <a:lstStyle/>
          <a:p>
            <a:r>
              <a:rPr lang="en-US" b="1" dirty="0">
                <a:latin typeface="Amasis MT Pro Medium" panose="020F0502020204030204" pitchFamily="18" charset="0"/>
              </a:rPr>
              <a:t>KAIROS PROGRAM STRUCTURE</a:t>
            </a:r>
          </a:p>
        </p:txBody>
      </p:sp>
      <p:pic>
        <p:nvPicPr>
          <p:cNvPr id="19" name="Picture 18">
            <a:extLst>
              <a:ext uri="{FF2B5EF4-FFF2-40B4-BE49-F238E27FC236}">
                <a16:creationId xmlns:a16="http://schemas.microsoft.com/office/drawing/2014/main" id="{B39D4D4C-989A-C357-6194-41BE6608773F}"/>
              </a:ext>
            </a:extLst>
          </p:cNvPr>
          <p:cNvPicPr>
            <a:picLocks noChangeAspect="1"/>
          </p:cNvPicPr>
          <p:nvPr/>
        </p:nvPicPr>
        <p:blipFill>
          <a:blip r:embed="rId3"/>
          <a:stretch>
            <a:fillRect/>
          </a:stretch>
        </p:blipFill>
        <p:spPr>
          <a:xfrm>
            <a:off x="836611" y="990600"/>
            <a:ext cx="10515601" cy="48931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3" name="Picture 22">
            <a:extLst>
              <a:ext uri="{FF2B5EF4-FFF2-40B4-BE49-F238E27FC236}">
                <a16:creationId xmlns:a16="http://schemas.microsoft.com/office/drawing/2014/main" id="{1AE3FCC3-CAC0-A26C-7E4A-D86870095DD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144794" y="1373317"/>
            <a:ext cx="1905000" cy="1440180"/>
          </a:xfrm>
          <a:prstGeom prst="rect">
            <a:avLst/>
          </a:prstGeom>
          <a:noFill/>
          <a:ln>
            <a:noFill/>
          </a:ln>
        </p:spPr>
      </p:pic>
      <p:pic>
        <p:nvPicPr>
          <p:cNvPr id="26" name="Picture 25">
            <a:extLst>
              <a:ext uri="{FF2B5EF4-FFF2-40B4-BE49-F238E27FC236}">
                <a16:creationId xmlns:a16="http://schemas.microsoft.com/office/drawing/2014/main" id="{044397DC-70B2-C892-134D-50CEC0D5543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310403" y="2754428"/>
            <a:ext cx="1905000" cy="1905000"/>
          </a:xfrm>
          <a:prstGeom prst="rect">
            <a:avLst/>
          </a:prstGeom>
          <a:noFill/>
          <a:ln>
            <a:noFill/>
          </a:ln>
        </p:spPr>
      </p:pic>
      <p:pic>
        <p:nvPicPr>
          <p:cNvPr id="27" name="Picture 26">
            <a:extLst>
              <a:ext uri="{FF2B5EF4-FFF2-40B4-BE49-F238E27FC236}">
                <a16:creationId xmlns:a16="http://schemas.microsoft.com/office/drawing/2014/main" id="{B1F62848-0D6B-DABB-A647-EF00A5AF976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139032" y="1854609"/>
            <a:ext cx="1760220" cy="887529"/>
          </a:xfrm>
          <a:prstGeom prst="rect">
            <a:avLst/>
          </a:prstGeom>
          <a:noFill/>
          <a:ln>
            <a:noFill/>
          </a:ln>
        </p:spPr>
      </p:pic>
    </p:spTree>
    <p:extLst>
      <p:ext uri="{BB962C8B-B14F-4D97-AF65-F5344CB8AC3E}">
        <p14:creationId xmlns:p14="http://schemas.microsoft.com/office/powerpoint/2010/main" val="820895276"/>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DD529-7A9D-51D4-2DA8-BC1BCF6FD951}"/>
            </a:ext>
          </a:extLst>
        </p:cNvPr>
        <p:cNvGrpSpPr/>
        <p:nvPr/>
      </p:nvGrpSpPr>
      <p:grpSpPr>
        <a:xfrm>
          <a:off x="0" y="0"/>
          <a:ext cx="0" cy="0"/>
          <a:chOff x="0" y="0"/>
          <a:chExt cx="0" cy="0"/>
        </a:xfrm>
      </p:grpSpPr>
      <p:graphicFrame>
        <p:nvGraphicFramePr>
          <p:cNvPr id="4" name="Content Placeholder 1">
            <a:extLst>
              <a:ext uri="{FF2B5EF4-FFF2-40B4-BE49-F238E27FC236}">
                <a16:creationId xmlns:a16="http://schemas.microsoft.com/office/drawing/2014/main" id="{47B07505-9CAA-573A-DA5E-24493BA21B3D}"/>
              </a:ext>
            </a:extLst>
          </p:cNvPr>
          <p:cNvGraphicFramePr>
            <a:graphicFrameLocks noGrp="1"/>
          </p:cNvGraphicFramePr>
          <p:nvPr>
            <p:ph idx="4294967295"/>
            <p:extLst>
              <p:ext uri="{D42A27DB-BD31-4B8C-83A1-F6EECF244321}">
                <p14:modId xmlns:p14="http://schemas.microsoft.com/office/powerpoint/2010/main" val="1146308484"/>
              </p:ext>
            </p:extLst>
          </p:nvPr>
        </p:nvGraphicFramePr>
        <p:xfrm>
          <a:off x="303212" y="1600200"/>
          <a:ext cx="11582400" cy="4419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3626531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4866B87-3146-8220-FB15-D386BE71198C}"/>
              </a:ext>
            </a:extLst>
          </p:cNvPr>
          <p:cNvSpPr>
            <a:spLocks noGrp="1"/>
          </p:cNvSpPr>
          <p:nvPr>
            <p:ph type="title"/>
          </p:nvPr>
        </p:nvSpPr>
        <p:spPr>
          <a:xfrm>
            <a:off x="0" y="1371600"/>
            <a:ext cx="12188825" cy="914400"/>
          </a:xfrm>
        </p:spPr>
        <p:txBody>
          <a:bodyPr vert="horz" lIns="91440" tIns="45720" rIns="91440" bIns="45720" rtlCol="0" anchor="ctr">
            <a:normAutofit/>
          </a:bodyPr>
          <a:lstStyle/>
          <a:p>
            <a:r>
              <a:rPr lang="en-US" b="1" kern="1200" dirty="0">
                <a:latin typeface="+mj-lt"/>
                <a:ea typeface="+mj-ea"/>
                <a:cs typeface="+mj-cs"/>
              </a:rPr>
              <a:t>Kairos Inside </a:t>
            </a:r>
          </a:p>
        </p:txBody>
      </p:sp>
      <p:sp>
        <p:nvSpPr>
          <p:cNvPr id="7" name="TextBox 6">
            <a:extLst>
              <a:ext uri="{FF2B5EF4-FFF2-40B4-BE49-F238E27FC236}">
                <a16:creationId xmlns:a16="http://schemas.microsoft.com/office/drawing/2014/main" id="{BEA6FFA5-219A-D7AD-EBD1-C44CE48EB110}"/>
              </a:ext>
            </a:extLst>
          </p:cNvPr>
          <p:cNvSpPr txBox="1"/>
          <p:nvPr/>
        </p:nvSpPr>
        <p:spPr>
          <a:xfrm>
            <a:off x="455612" y="2057400"/>
            <a:ext cx="5638800" cy="3657599"/>
          </a:xfrm>
          <a:prstGeom prst="rect">
            <a:avLst/>
          </a:prstGeom>
        </p:spPr>
        <p:txBody>
          <a:bodyPr vert="horz" lIns="91440" tIns="45720" rIns="91440" bIns="45720" rtlCol="0">
            <a:normAutofit/>
          </a:bodyPr>
          <a:lstStyle/>
          <a:p>
            <a:pPr marR="0" lvl="0">
              <a:lnSpc>
                <a:spcPct val="90000"/>
              </a:lnSpc>
              <a:spcBef>
                <a:spcPct val="20000"/>
              </a:spcBef>
            </a:pPr>
            <a:endParaRPr lang="en-US" sz="4400" b="1" dirty="0">
              <a:solidFill>
                <a:srgbClr val="485B71"/>
              </a:solidFill>
              <a:effectLst/>
            </a:endParaRPr>
          </a:p>
          <a:p>
            <a:pPr marR="0" lvl="0">
              <a:lnSpc>
                <a:spcPct val="90000"/>
              </a:lnSpc>
              <a:spcBef>
                <a:spcPct val="20000"/>
              </a:spcBef>
            </a:pPr>
            <a:r>
              <a:rPr lang="en-US" sz="4000" b="1" dirty="0">
                <a:solidFill>
                  <a:srgbClr val="485B71"/>
                </a:solidFill>
                <a:effectLst/>
              </a:rPr>
              <a:t>Kairos Inside</a:t>
            </a:r>
            <a:r>
              <a:rPr lang="en-US" sz="4000" dirty="0">
                <a:solidFill>
                  <a:srgbClr val="485B71"/>
                </a:solidFill>
                <a:effectLst/>
              </a:rPr>
              <a:t>, founded in 1976, with a focus on supporting incarcerated individuals.</a:t>
            </a:r>
          </a:p>
          <a:p>
            <a:pPr marL="457200" lvl="2" algn="ctr">
              <a:lnSpc>
                <a:spcPct val="90000"/>
              </a:lnSpc>
              <a:spcBef>
                <a:spcPct val="20000"/>
              </a:spcBef>
              <a:spcAft>
                <a:spcPts val="800"/>
              </a:spcAft>
              <a:buSzPts val="1000"/>
            </a:pPr>
            <a:endParaRPr lang="en-US" sz="3200" dirty="0">
              <a:solidFill>
                <a:srgbClr val="485B71"/>
              </a:solidFill>
              <a:effectLst/>
            </a:endParaRPr>
          </a:p>
        </p:txBody>
      </p:sp>
      <p:pic>
        <p:nvPicPr>
          <p:cNvPr id="8" name="Content Placeholder 7">
            <a:extLst>
              <a:ext uri="{FF2B5EF4-FFF2-40B4-BE49-F238E27FC236}">
                <a16:creationId xmlns:a16="http://schemas.microsoft.com/office/drawing/2014/main" id="{FFDE889C-91BE-430B-CB44-EEBFFCE9D2AD}"/>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117617" y="2990849"/>
            <a:ext cx="4495800" cy="1790700"/>
          </a:xfrm>
          <a:prstGeom prst="rect">
            <a:avLst/>
          </a:prstGeom>
          <a:noFill/>
          <a:ln>
            <a:noFill/>
          </a:ln>
        </p:spPr>
      </p:pic>
    </p:spTree>
    <p:extLst>
      <p:ext uri="{BB962C8B-B14F-4D97-AF65-F5344CB8AC3E}">
        <p14:creationId xmlns:p14="http://schemas.microsoft.com/office/powerpoint/2010/main" val="1884288006"/>
      </p:ext>
    </p:extLst>
  </p:cSld>
  <p:clrMapOvr>
    <a:masterClrMapping/>
  </p:clrMapOvr>
  <p:transition spd="slow">
    <p:randomBar dir="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D9025-AFD0-512B-850C-140DE69506F0}"/>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EFE15712-89BD-0CDA-957C-F6AB9EB6A17E}"/>
              </a:ext>
            </a:extLst>
          </p:cNvPr>
          <p:cNvSpPr>
            <a:spLocks noGrp="1"/>
          </p:cNvSpPr>
          <p:nvPr>
            <p:ph type="title"/>
          </p:nvPr>
        </p:nvSpPr>
        <p:spPr>
          <a:xfrm>
            <a:off x="0" y="1143001"/>
            <a:ext cx="12188825" cy="1142999"/>
          </a:xfrm>
        </p:spPr>
        <p:txBody>
          <a:bodyPr vert="horz" lIns="91440" tIns="45720" rIns="91440" bIns="45720" rtlCol="0" anchor="ctr">
            <a:normAutofit/>
          </a:bodyPr>
          <a:lstStyle/>
          <a:p>
            <a:r>
              <a:rPr lang="en-US" b="1" kern="1200" dirty="0">
                <a:latin typeface="+mj-lt"/>
                <a:ea typeface="+mj-ea"/>
                <a:cs typeface="+mj-cs"/>
              </a:rPr>
              <a:t>Kairos Inside </a:t>
            </a:r>
          </a:p>
        </p:txBody>
      </p:sp>
      <p:sp>
        <p:nvSpPr>
          <p:cNvPr id="7" name="TextBox 6">
            <a:extLst>
              <a:ext uri="{FF2B5EF4-FFF2-40B4-BE49-F238E27FC236}">
                <a16:creationId xmlns:a16="http://schemas.microsoft.com/office/drawing/2014/main" id="{E4CAD9DA-AD2D-A221-16E2-4B9056E22337}"/>
              </a:ext>
            </a:extLst>
          </p:cNvPr>
          <p:cNvSpPr txBox="1"/>
          <p:nvPr/>
        </p:nvSpPr>
        <p:spPr>
          <a:xfrm>
            <a:off x="74611" y="2286000"/>
            <a:ext cx="11658601" cy="4572000"/>
          </a:xfrm>
          <a:prstGeom prst="rect">
            <a:avLst/>
          </a:prstGeom>
        </p:spPr>
        <p:txBody>
          <a:bodyPr vert="horz" lIns="91440" tIns="45720" rIns="91440" bIns="45720" rtlCol="0">
            <a:normAutofit/>
          </a:bodyPr>
          <a:lstStyle/>
          <a:p>
            <a:pPr marL="457200" lvl="2">
              <a:lnSpc>
                <a:spcPct val="90000"/>
              </a:lnSpc>
              <a:spcBef>
                <a:spcPct val="20000"/>
              </a:spcBef>
              <a:spcAft>
                <a:spcPts val="800"/>
              </a:spcAft>
              <a:buSzPts val="1000"/>
            </a:pPr>
            <a:r>
              <a:rPr lang="en-US" sz="4000" dirty="0">
                <a:solidFill>
                  <a:srgbClr val="485B71"/>
                </a:solidFill>
                <a:effectLst/>
              </a:rPr>
              <a:t>God has faithfully sustained Kairos for 50 years, and as we celebrate that journey that he’s taken us on, we also give thanks for the blessings of Kairos Outside and Kairos Torch. We look ahead with hope to what He will do in the next 50 years.  </a:t>
            </a:r>
          </a:p>
          <a:p>
            <a:pPr marL="457200" lvl="2" algn="ctr">
              <a:lnSpc>
                <a:spcPct val="90000"/>
              </a:lnSpc>
              <a:spcBef>
                <a:spcPct val="20000"/>
              </a:spcBef>
              <a:spcAft>
                <a:spcPts val="800"/>
              </a:spcAft>
              <a:buSzPts val="1000"/>
            </a:pPr>
            <a:r>
              <a:rPr lang="en-US" sz="4000" dirty="0">
                <a:solidFill>
                  <a:srgbClr val="485B71"/>
                </a:solidFill>
                <a:effectLst/>
              </a:rPr>
              <a:t>WHAT A JOURNEY …AND BETTER TOGETHER! </a:t>
            </a:r>
          </a:p>
        </p:txBody>
      </p:sp>
      <p:pic>
        <p:nvPicPr>
          <p:cNvPr id="3" name="Content Placeholder 7">
            <a:extLst>
              <a:ext uri="{FF2B5EF4-FFF2-40B4-BE49-F238E27FC236}">
                <a16:creationId xmlns:a16="http://schemas.microsoft.com/office/drawing/2014/main" id="{8F4774A1-6DF0-00A5-4C49-AEDE50CAD8EB}"/>
              </a:ext>
            </a:extLst>
          </p:cNvPr>
          <p:cNvPicPr>
            <a:picLocks noChangeAspect="1"/>
          </p:cNvPicPr>
          <p:nvPr/>
        </p:nvPicPr>
        <p:blipFill>
          <a:blip r:embed="rId2">
            <a:alphaModFix amt="20000"/>
            <a:extLst>
              <a:ext uri="{28A0092B-C50C-407E-A947-70E740481C1C}">
                <a14:useLocalDpi xmlns:a14="http://schemas.microsoft.com/office/drawing/2010/main" val="0"/>
              </a:ext>
            </a:extLst>
          </a:blip>
          <a:srcRect/>
          <a:stretch>
            <a:fillRect/>
          </a:stretch>
        </p:blipFill>
        <p:spPr bwMode="auto">
          <a:xfrm>
            <a:off x="4113212" y="2895600"/>
            <a:ext cx="4495800" cy="1790700"/>
          </a:xfrm>
          <a:prstGeom prst="rect">
            <a:avLst/>
          </a:prstGeom>
          <a:noFill/>
          <a:ln>
            <a:noFill/>
          </a:ln>
        </p:spPr>
      </p:pic>
    </p:spTree>
    <p:extLst>
      <p:ext uri="{BB962C8B-B14F-4D97-AF65-F5344CB8AC3E}">
        <p14:creationId xmlns:p14="http://schemas.microsoft.com/office/powerpoint/2010/main" val="2589222472"/>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96C45CB-59C6-2F91-D4AF-2F750282AFAA}"/>
              </a:ext>
            </a:extLst>
          </p:cNvPr>
          <p:cNvSpPr txBox="1"/>
          <p:nvPr/>
        </p:nvSpPr>
        <p:spPr>
          <a:xfrm>
            <a:off x="227012" y="3352800"/>
            <a:ext cx="11734800" cy="3230562"/>
          </a:xfrm>
          <a:prstGeom prst="rect">
            <a:avLst/>
          </a:prstGeom>
        </p:spPr>
        <p:txBody>
          <a:bodyPr vert="horz" lIns="91440" tIns="45720" rIns="91440" bIns="45720" rtlCol="0">
            <a:normAutofit fontScale="92500"/>
          </a:bodyPr>
          <a:lstStyle/>
          <a:p>
            <a:pPr marL="342900" marR="0" lvl="0" indent="-342900">
              <a:lnSpc>
                <a:spcPct val="90000"/>
              </a:lnSpc>
              <a:spcBef>
                <a:spcPct val="20000"/>
              </a:spcBef>
              <a:buFont typeface="Arial" panose="020B0604020202020204" pitchFamily="34" charset="0"/>
              <a:buChar char="•"/>
            </a:pPr>
            <a:endParaRPr lang="en-US" sz="3600" dirty="0">
              <a:solidFill>
                <a:srgbClr val="485B71"/>
              </a:solidFill>
              <a:effectLst/>
            </a:endParaRPr>
          </a:p>
          <a:p>
            <a:pPr marL="342900" marR="0" lvl="0" indent="-342900">
              <a:lnSpc>
                <a:spcPct val="90000"/>
              </a:lnSpc>
              <a:spcBef>
                <a:spcPct val="20000"/>
              </a:spcBef>
              <a:buFont typeface="Arial" panose="020B0604020202020204" pitchFamily="34" charset="0"/>
              <a:buChar char="•"/>
            </a:pPr>
            <a:r>
              <a:rPr lang="en-US" sz="3600" dirty="0">
                <a:solidFill>
                  <a:srgbClr val="485B71"/>
                </a:solidFill>
                <a:effectLst/>
              </a:rPr>
              <a:t>The initiative consists of a three-and-a-half-day weekend event.</a:t>
            </a:r>
          </a:p>
          <a:p>
            <a:pPr marL="342900" marR="0" lvl="0" indent="-342900">
              <a:lnSpc>
                <a:spcPct val="90000"/>
              </a:lnSpc>
              <a:spcBef>
                <a:spcPct val="20000"/>
              </a:spcBef>
              <a:buFont typeface="Arial" panose="020B0604020202020204" pitchFamily="34" charset="0"/>
              <a:buChar char="•"/>
            </a:pPr>
            <a:endParaRPr lang="en-US" sz="3600" dirty="0">
              <a:solidFill>
                <a:srgbClr val="485B71"/>
              </a:solidFill>
              <a:effectLst/>
            </a:endParaRPr>
          </a:p>
          <a:p>
            <a:pPr marL="342900" marR="0" lvl="0" indent="-342900">
              <a:lnSpc>
                <a:spcPct val="90000"/>
              </a:lnSpc>
              <a:spcBef>
                <a:spcPct val="20000"/>
              </a:spcBef>
              <a:spcAft>
                <a:spcPts val="800"/>
              </a:spcAft>
              <a:buFont typeface="Arial" panose="020B0604020202020204" pitchFamily="34" charset="0"/>
              <a:buChar char="•"/>
            </a:pPr>
            <a:r>
              <a:rPr lang="en-US" sz="3600" dirty="0">
                <a:solidFill>
                  <a:srgbClr val="485B71"/>
                </a:solidFill>
                <a:effectLst/>
              </a:rPr>
              <a:t>Following the event, participants establish small Prayer and Share groups and hold monthly reunions supported by the Chaplain.</a:t>
            </a:r>
          </a:p>
          <a:p>
            <a:pPr marR="0">
              <a:lnSpc>
                <a:spcPct val="90000"/>
              </a:lnSpc>
              <a:spcBef>
                <a:spcPct val="20000"/>
              </a:spcBef>
              <a:spcAft>
                <a:spcPts val="800"/>
              </a:spcAft>
            </a:pPr>
            <a:endParaRPr lang="en-US" sz="2700" dirty="0">
              <a:solidFill>
                <a:srgbClr val="485B71"/>
              </a:solidFill>
              <a:effectLst/>
            </a:endParaRPr>
          </a:p>
        </p:txBody>
      </p:sp>
      <p:sp>
        <p:nvSpPr>
          <p:cNvPr id="4" name="TextBox 3">
            <a:extLst>
              <a:ext uri="{FF2B5EF4-FFF2-40B4-BE49-F238E27FC236}">
                <a16:creationId xmlns:a16="http://schemas.microsoft.com/office/drawing/2014/main" id="{72AFF67D-4205-0E24-806C-0D64618D59EB}"/>
              </a:ext>
            </a:extLst>
          </p:cNvPr>
          <p:cNvSpPr txBox="1"/>
          <p:nvPr/>
        </p:nvSpPr>
        <p:spPr>
          <a:xfrm>
            <a:off x="5794667" y="3657600"/>
            <a:ext cx="184731" cy="369332"/>
          </a:xfrm>
          <a:prstGeom prst="rect">
            <a:avLst/>
          </a:prstGeom>
          <a:noFill/>
        </p:spPr>
        <p:txBody>
          <a:bodyPr wrap="none" rtlCol="0">
            <a:spAutoFit/>
          </a:bodyPr>
          <a:lstStyle/>
          <a:p>
            <a:endParaRPr lang="en-US" dirty="0"/>
          </a:p>
        </p:txBody>
      </p:sp>
      <p:pic>
        <p:nvPicPr>
          <p:cNvPr id="5" name="Content Placeholder 7">
            <a:extLst>
              <a:ext uri="{FF2B5EF4-FFF2-40B4-BE49-F238E27FC236}">
                <a16:creationId xmlns:a16="http://schemas.microsoft.com/office/drawing/2014/main" id="{70073B6B-6F04-D63C-7E3C-9C0809AE91DF}"/>
              </a:ext>
            </a:extLst>
          </p:cNvPr>
          <p:cNvPicPr>
            <a:picLocks noChangeAspect="1"/>
          </p:cNvPicPr>
          <p:nvPr/>
        </p:nvPicPr>
        <p:blipFill>
          <a:blip r:embed="rId2">
            <a:alphaModFix amt="20000"/>
            <a:extLst>
              <a:ext uri="{28A0092B-C50C-407E-A947-70E740481C1C}">
                <a14:useLocalDpi xmlns:a14="http://schemas.microsoft.com/office/drawing/2010/main" val="0"/>
              </a:ext>
            </a:extLst>
          </a:blip>
          <a:srcRect/>
          <a:stretch>
            <a:fillRect/>
          </a:stretch>
        </p:blipFill>
        <p:spPr bwMode="auto">
          <a:xfrm>
            <a:off x="4037012" y="3212687"/>
            <a:ext cx="4495800" cy="1790700"/>
          </a:xfrm>
          <a:prstGeom prst="rect">
            <a:avLst/>
          </a:prstGeom>
          <a:noFill/>
          <a:ln>
            <a:noFill/>
          </a:ln>
        </p:spPr>
      </p:pic>
      <p:sp>
        <p:nvSpPr>
          <p:cNvPr id="2" name="TextBox 1">
            <a:extLst>
              <a:ext uri="{FF2B5EF4-FFF2-40B4-BE49-F238E27FC236}">
                <a16:creationId xmlns:a16="http://schemas.microsoft.com/office/drawing/2014/main" id="{C0FF87CD-6F84-CC5F-2572-1AB0057DDBB7}"/>
              </a:ext>
            </a:extLst>
          </p:cNvPr>
          <p:cNvSpPr txBox="1"/>
          <p:nvPr/>
        </p:nvSpPr>
        <p:spPr>
          <a:xfrm>
            <a:off x="227013" y="1632712"/>
            <a:ext cx="11734799" cy="1717393"/>
          </a:xfrm>
          <a:prstGeom prst="rect">
            <a:avLst/>
          </a:prstGeom>
          <a:noFill/>
        </p:spPr>
        <p:txBody>
          <a:bodyPr wrap="square" rtlCol="0">
            <a:spAutoFit/>
          </a:bodyPr>
          <a:lstStyle/>
          <a:p>
            <a:pPr marR="0" lvl="0" algn="ctr">
              <a:lnSpc>
                <a:spcPct val="90000"/>
              </a:lnSpc>
              <a:spcBef>
                <a:spcPct val="0"/>
              </a:spcBef>
            </a:pPr>
            <a:r>
              <a:rPr lang="en-US" sz="4400" b="1" dirty="0">
                <a:solidFill>
                  <a:srgbClr val="485B71"/>
                </a:solidFill>
                <a:latin typeface="+mj-lt"/>
                <a:ea typeface="+mj-ea"/>
                <a:cs typeface="+mj-cs"/>
              </a:rPr>
              <a:t>Kairos Inside</a:t>
            </a:r>
          </a:p>
          <a:p>
            <a:pPr marL="342900" marR="0" lvl="0" indent="-342900">
              <a:lnSpc>
                <a:spcPct val="90000"/>
              </a:lnSpc>
              <a:spcBef>
                <a:spcPct val="20000"/>
              </a:spcBef>
              <a:buFont typeface="Arial" panose="020B0604020202020204" pitchFamily="34" charset="0"/>
              <a:buChar char="•"/>
            </a:pPr>
            <a:r>
              <a:rPr lang="en-US" sz="3300" dirty="0">
                <a:solidFill>
                  <a:srgbClr val="485B71"/>
                </a:solidFill>
              </a:rPr>
              <a:t>The program strategy involves engaging both positive and negative leaders within the institution.</a:t>
            </a:r>
          </a:p>
        </p:txBody>
      </p:sp>
    </p:spTree>
    <p:extLst>
      <p:ext uri="{BB962C8B-B14F-4D97-AF65-F5344CB8AC3E}">
        <p14:creationId xmlns:p14="http://schemas.microsoft.com/office/powerpoint/2010/main" val="101776493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27FAF-257E-661C-9209-A2F7841FDA6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0136A01-763A-5068-E170-547260C4B86D}"/>
              </a:ext>
            </a:extLst>
          </p:cNvPr>
          <p:cNvSpPr>
            <a:spLocks noGrp="1"/>
          </p:cNvSpPr>
          <p:nvPr>
            <p:ph type="title"/>
          </p:nvPr>
        </p:nvSpPr>
        <p:spPr>
          <a:xfrm>
            <a:off x="0" y="1378435"/>
            <a:ext cx="12188825" cy="1029799"/>
          </a:xfrm>
        </p:spPr>
        <p:txBody>
          <a:bodyPr vert="horz" lIns="91440" tIns="45720" rIns="91440" bIns="45720" rtlCol="0" anchor="ctr">
            <a:normAutofit/>
          </a:bodyPr>
          <a:lstStyle/>
          <a:p>
            <a:r>
              <a:rPr lang="en-US" b="1" kern="1200" dirty="0">
                <a:latin typeface="+mj-lt"/>
                <a:ea typeface="+mj-ea"/>
                <a:cs typeface="+mj-cs"/>
              </a:rPr>
              <a:t>Kairos Outside </a:t>
            </a:r>
          </a:p>
        </p:txBody>
      </p:sp>
      <p:sp>
        <p:nvSpPr>
          <p:cNvPr id="7" name="TextBox 6">
            <a:extLst>
              <a:ext uri="{FF2B5EF4-FFF2-40B4-BE49-F238E27FC236}">
                <a16:creationId xmlns:a16="http://schemas.microsoft.com/office/drawing/2014/main" id="{0037B063-4417-F941-CD7F-FF4DFC6A2794}"/>
              </a:ext>
            </a:extLst>
          </p:cNvPr>
          <p:cNvSpPr txBox="1"/>
          <p:nvPr/>
        </p:nvSpPr>
        <p:spPr>
          <a:xfrm>
            <a:off x="455612" y="2590800"/>
            <a:ext cx="6477000" cy="3581397"/>
          </a:xfrm>
          <a:prstGeom prst="rect">
            <a:avLst/>
          </a:prstGeom>
        </p:spPr>
        <p:txBody>
          <a:bodyPr vert="horz" lIns="91440" tIns="45720" rIns="91440" bIns="45720" rtlCol="0">
            <a:normAutofit/>
          </a:bodyPr>
          <a:lstStyle/>
          <a:p>
            <a:pPr>
              <a:lnSpc>
                <a:spcPct val="90000"/>
              </a:lnSpc>
              <a:spcBef>
                <a:spcPct val="0"/>
              </a:spcBef>
            </a:pPr>
            <a:r>
              <a:rPr lang="en-US" sz="4000" dirty="0">
                <a:solidFill>
                  <a:srgbClr val="485B71"/>
                </a:solidFill>
                <a:latin typeface="+mj-lt"/>
                <a:ea typeface="+mj-ea"/>
                <a:cs typeface="+mj-cs"/>
              </a:rPr>
              <a:t>Kairos Outside, established in 1990, is designed to support female loved ones of individuals who are or have been incarcerated.</a:t>
            </a:r>
          </a:p>
          <a:p>
            <a:pPr marL="342900" marR="0" lvl="0" indent="-342900">
              <a:lnSpc>
                <a:spcPct val="90000"/>
              </a:lnSpc>
              <a:spcBef>
                <a:spcPct val="20000"/>
              </a:spcBef>
              <a:buFont typeface="Arial" panose="020B0604020202020204" pitchFamily="34" charset="0"/>
              <a:buChar char="•"/>
            </a:pPr>
            <a:endParaRPr lang="en-US" sz="2000" dirty="0">
              <a:solidFill>
                <a:srgbClr val="485B71"/>
              </a:solidFill>
              <a:effectLst/>
            </a:endParaRPr>
          </a:p>
        </p:txBody>
      </p:sp>
      <p:pic>
        <p:nvPicPr>
          <p:cNvPr id="10" name="Picture 9">
            <a:extLst>
              <a:ext uri="{FF2B5EF4-FFF2-40B4-BE49-F238E27FC236}">
                <a16:creationId xmlns:a16="http://schemas.microsoft.com/office/drawing/2014/main" id="{53BC5A56-40C8-6343-8EDE-E8CEE98EC4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6704012" y="2362200"/>
            <a:ext cx="4743573" cy="3581397"/>
          </a:xfrm>
          <a:prstGeom prst="rect">
            <a:avLst/>
          </a:prstGeom>
          <a:noFill/>
          <a:ln>
            <a:noFill/>
          </a:ln>
        </p:spPr>
      </p:pic>
    </p:spTree>
    <p:extLst>
      <p:ext uri="{BB962C8B-B14F-4D97-AF65-F5344CB8AC3E}">
        <p14:creationId xmlns:p14="http://schemas.microsoft.com/office/powerpoint/2010/main" val="2878056092"/>
      </p:ext>
    </p:extLst>
  </p:cSld>
  <p:clrMapOvr>
    <a:masterClrMapping/>
  </p:clrMapOvr>
  <p:transition spd="slow">
    <p:randomBar dir="ver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3DB793-2376-CAEA-5432-E7CF7B147BF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C5FEE2E-E4F5-9538-D0A4-88C22BFE1102}"/>
              </a:ext>
            </a:extLst>
          </p:cNvPr>
          <p:cNvSpPr txBox="1"/>
          <p:nvPr/>
        </p:nvSpPr>
        <p:spPr>
          <a:xfrm>
            <a:off x="227012" y="1600200"/>
            <a:ext cx="11734800" cy="4983162"/>
          </a:xfrm>
          <a:prstGeom prst="rect">
            <a:avLst/>
          </a:prstGeom>
        </p:spPr>
        <p:txBody>
          <a:bodyPr vert="horz" lIns="91440" tIns="45720" rIns="91440" bIns="45720" rtlCol="0">
            <a:normAutofit fontScale="77500" lnSpcReduction="20000"/>
          </a:bodyPr>
          <a:lstStyle/>
          <a:p>
            <a:pPr algn="ctr">
              <a:spcBef>
                <a:spcPct val="0"/>
              </a:spcBef>
            </a:pPr>
            <a:r>
              <a:rPr lang="en-US" sz="5700" b="1" dirty="0">
                <a:solidFill>
                  <a:srgbClr val="485B71"/>
                </a:solidFill>
              </a:rPr>
              <a:t>Kairos Outside</a:t>
            </a:r>
          </a:p>
          <a:p>
            <a:pPr marL="571500" lvl="0" indent="-571500">
              <a:spcBef>
                <a:spcPct val="0"/>
              </a:spcBef>
              <a:buFont typeface="Arial" panose="020B0604020202020204" pitchFamily="34" charset="0"/>
              <a:buChar char="•"/>
            </a:pPr>
            <a:endParaRPr lang="en-US" sz="4400" dirty="0">
              <a:solidFill>
                <a:srgbClr val="485B71"/>
              </a:solidFill>
              <a:latin typeface="+mj-lt"/>
              <a:ea typeface="+mj-ea"/>
              <a:cs typeface="+mj-cs"/>
            </a:endParaRPr>
          </a:p>
          <a:p>
            <a:pPr marL="571500" lvl="0" indent="-571500">
              <a:spcBef>
                <a:spcPct val="0"/>
              </a:spcBef>
              <a:buFont typeface="Arial" panose="020B0604020202020204" pitchFamily="34" charset="0"/>
              <a:buChar char="•"/>
            </a:pPr>
            <a:r>
              <a:rPr lang="en-US" sz="4300" dirty="0">
                <a:solidFill>
                  <a:srgbClr val="485B71"/>
                </a:solidFill>
                <a:latin typeface="+mj-lt"/>
                <a:ea typeface="+mj-ea"/>
                <a:cs typeface="+mj-cs"/>
              </a:rPr>
              <a:t>The program implements a strategy that demonstrates grace and compassion through Christian support, specifically for women and former residents who were unable to participate in Kairos Inside during their incarceration.</a:t>
            </a:r>
          </a:p>
          <a:p>
            <a:pPr marL="571500" lvl="0" indent="-571500">
              <a:spcBef>
                <a:spcPct val="0"/>
              </a:spcBef>
              <a:buFont typeface="Arial" panose="020B0604020202020204" pitchFamily="34" charset="0"/>
              <a:buChar char="•"/>
            </a:pPr>
            <a:endParaRPr lang="en-US" sz="4400" dirty="0">
              <a:solidFill>
                <a:srgbClr val="485B71"/>
              </a:solidFill>
              <a:latin typeface="+mj-lt"/>
              <a:ea typeface="+mj-ea"/>
              <a:cs typeface="+mj-cs"/>
            </a:endParaRPr>
          </a:p>
          <a:p>
            <a:pPr marL="571500" lvl="0" indent="-571500">
              <a:spcBef>
                <a:spcPct val="0"/>
              </a:spcBef>
              <a:buFont typeface="Arial" panose="020B0604020202020204" pitchFamily="34" charset="0"/>
              <a:buChar char="•"/>
            </a:pPr>
            <a:r>
              <a:rPr lang="en-US" sz="4300" dirty="0">
                <a:solidFill>
                  <a:srgbClr val="485B71"/>
                </a:solidFill>
                <a:latin typeface="+mj-lt"/>
                <a:ea typeface="+mj-ea"/>
                <a:cs typeface="+mj-cs"/>
              </a:rPr>
              <a:t>This two-and-a-half-day event provides an opportunity to engage in spiritual growth, develop a relationship with God, and encourages ongoing involvement in Support Groups and quarterly Reunions.</a:t>
            </a:r>
          </a:p>
          <a:p>
            <a:pPr marR="0">
              <a:lnSpc>
                <a:spcPct val="90000"/>
              </a:lnSpc>
              <a:spcBef>
                <a:spcPct val="20000"/>
              </a:spcBef>
              <a:spcAft>
                <a:spcPts val="800"/>
              </a:spcAft>
            </a:pPr>
            <a:endParaRPr lang="en-US" sz="2700" dirty="0">
              <a:solidFill>
                <a:srgbClr val="485B71"/>
              </a:solidFill>
              <a:effectLst/>
            </a:endParaRPr>
          </a:p>
        </p:txBody>
      </p:sp>
      <p:pic>
        <p:nvPicPr>
          <p:cNvPr id="4" name="Picture 3">
            <a:extLst>
              <a:ext uri="{FF2B5EF4-FFF2-40B4-BE49-F238E27FC236}">
                <a16:creationId xmlns:a16="http://schemas.microsoft.com/office/drawing/2014/main" id="{A8166E5D-F532-C0B9-C20A-03951020454F}"/>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bwMode="auto">
          <a:xfrm>
            <a:off x="3722625" y="2438400"/>
            <a:ext cx="4743573" cy="3581397"/>
          </a:xfrm>
          <a:prstGeom prst="rect">
            <a:avLst/>
          </a:prstGeom>
          <a:noFill/>
          <a:ln>
            <a:noFill/>
          </a:ln>
        </p:spPr>
      </p:pic>
    </p:spTree>
    <p:extLst>
      <p:ext uri="{BB962C8B-B14F-4D97-AF65-F5344CB8AC3E}">
        <p14:creationId xmlns:p14="http://schemas.microsoft.com/office/powerpoint/2010/main" val="352551176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6950F-A2A2-0445-E461-C5F4DAE921F6}"/>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FE1C9286-FB8B-8EA1-EB5D-0219FF77AB1D}"/>
              </a:ext>
            </a:extLst>
          </p:cNvPr>
          <p:cNvSpPr>
            <a:spLocks noGrp="1"/>
          </p:cNvSpPr>
          <p:nvPr>
            <p:ph type="title"/>
          </p:nvPr>
        </p:nvSpPr>
        <p:spPr>
          <a:xfrm>
            <a:off x="0" y="1378435"/>
            <a:ext cx="12188825" cy="1029799"/>
          </a:xfrm>
        </p:spPr>
        <p:txBody>
          <a:bodyPr vert="horz" lIns="91440" tIns="45720" rIns="91440" bIns="45720" rtlCol="0" anchor="ctr">
            <a:normAutofit/>
          </a:bodyPr>
          <a:lstStyle/>
          <a:p>
            <a:r>
              <a:rPr lang="en-US" b="1" kern="1200" dirty="0">
                <a:latin typeface="+mj-lt"/>
                <a:ea typeface="+mj-ea"/>
                <a:cs typeface="+mj-cs"/>
              </a:rPr>
              <a:t>Kairos Torch </a:t>
            </a:r>
          </a:p>
        </p:txBody>
      </p:sp>
      <p:pic>
        <p:nvPicPr>
          <p:cNvPr id="2" name="Picture 1">
            <a:extLst>
              <a:ext uri="{FF2B5EF4-FFF2-40B4-BE49-F238E27FC236}">
                <a16:creationId xmlns:a16="http://schemas.microsoft.com/office/drawing/2014/main" id="{1EB34834-C8BA-AF06-B37C-9883FC72D4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1370012" y="2209800"/>
            <a:ext cx="3581397" cy="3581397"/>
          </a:xfrm>
          <a:prstGeom prst="rect">
            <a:avLst/>
          </a:prstGeom>
          <a:noFill/>
          <a:ln>
            <a:noFill/>
          </a:ln>
        </p:spPr>
      </p:pic>
      <p:sp>
        <p:nvSpPr>
          <p:cNvPr id="7" name="TextBox 6">
            <a:extLst>
              <a:ext uri="{FF2B5EF4-FFF2-40B4-BE49-F238E27FC236}">
                <a16:creationId xmlns:a16="http://schemas.microsoft.com/office/drawing/2014/main" id="{9E6743B9-13A9-FABA-DE8C-45E560C6228A}"/>
              </a:ext>
            </a:extLst>
          </p:cNvPr>
          <p:cNvSpPr txBox="1"/>
          <p:nvPr/>
        </p:nvSpPr>
        <p:spPr>
          <a:xfrm>
            <a:off x="6230019" y="2590800"/>
            <a:ext cx="5383398" cy="3581397"/>
          </a:xfrm>
          <a:prstGeom prst="rect">
            <a:avLst/>
          </a:prstGeom>
        </p:spPr>
        <p:txBody>
          <a:bodyPr vert="horz" lIns="91440" tIns="45720" rIns="91440" bIns="45720" rtlCol="0">
            <a:normAutofit/>
          </a:bodyPr>
          <a:lstStyle/>
          <a:p>
            <a:pPr lvl="0">
              <a:spcBef>
                <a:spcPct val="20000"/>
              </a:spcBef>
            </a:pPr>
            <a:r>
              <a:rPr lang="en-US" sz="4000" dirty="0">
                <a:solidFill>
                  <a:srgbClr val="485B71"/>
                </a:solidFill>
              </a:rPr>
              <a:t>The </a:t>
            </a:r>
            <a:r>
              <a:rPr lang="en-US" sz="4000" b="1" dirty="0">
                <a:solidFill>
                  <a:srgbClr val="485B71"/>
                </a:solidFill>
              </a:rPr>
              <a:t>Kairos Torch</a:t>
            </a:r>
            <a:r>
              <a:rPr lang="en-US" sz="4000" dirty="0">
                <a:solidFill>
                  <a:srgbClr val="485B71"/>
                </a:solidFill>
              </a:rPr>
              <a:t> program, established in 1997, was designed to provide support for incarcerated youth.</a:t>
            </a:r>
          </a:p>
          <a:p>
            <a:pPr marL="342900" marR="0" lvl="0" indent="-342900">
              <a:spcBef>
                <a:spcPct val="20000"/>
              </a:spcBef>
              <a:buFont typeface="Arial" panose="020B0604020202020204" pitchFamily="34" charset="0"/>
              <a:buChar char="•"/>
            </a:pPr>
            <a:endParaRPr lang="en-US" sz="2800" dirty="0">
              <a:solidFill>
                <a:srgbClr val="485B71"/>
              </a:solidFill>
              <a:effectLst/>
            </a:endParaRPr>
          </a:p>
        </p:txBody>
      </p:sp>
    </p:spTree>
    <p:extLst>
      <p:ext uri="{BB962C8B-B14F-4D97-AF65-F5344CB8AC3E}">
        <p14:creationId xmlns:p14="http://schemas.microsoft.com/office/powerpoint/2010/main" val="808719082"/>
      </p:ext>
    </p:extLst>
  </p:cSld>
  <p:clrMapOvr>
    <a:masterClrMapping/>
  </p:clrMapOvr>
  <p:transition spd="slow">
    <p:randomBar dir="ver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D5935-3CFF-A468-E175-AFDE0D1F4CD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B10C65E-DA0C-9AC9-B5DE-9B87E611D565}"/>
              </a:ext>
            </a:extLst>
          </p:cNvPr>
          <p:cNvSpPr txBox="1"/>
          <p:nvPr/>
        </p:nvSpPr>
        <p:spPr>
          <a:xfrm>
            <a:off x="150812" y="1371600"/>
            <a:ext cx="11887200" cy="5211763"/>
          </a:xfrm>
          <a:prstGeom prst="rect">
            <a:avLst/>
          </a:prstGeom>
        </p:spPr>
        <p:txBody>
          <a:bodyPr vert="horz" lIns="91440" tIns="45720" rIns="91440" bIns="45720" rtlCol="0">
            <a:normAutofit/>
          </a:bodyPr>
          <a:lstStyle/>
          <a:p>
            <a:pPr algn="ctr">
              <a:spcBef>
                <a:spcPct val="0"/>
              </a:spcBef>
            </a:pPr>
            <a:r>
              <a:rPr lang="en-US" sz="4400" b="1" dirty="0">
                <a:solidFill>
                  <a:srgbClr val="485B71"/>
                </a:solidFill>
                <a:latin typeface="+mj-lt"/>
                <a:ea typeface="+mj-ea"/>
                <a:cs typeface="+mj-cs"/>
              </a:rPr>
              <a:t>Kairos Torch</a:t>
            </a:r>
          </a:p>
          <a:p>
            <a:pPr lvl="0" algn="ctr">
              <a:spcBef>
                <a:spcPct val="0"/>
              </a:spcBef>
            </a:pPr>
            <a:endParaRPr lang="en-US" sz="2800" b="1" dirty="0">
              <a:solidFill>
                <a:srgbClr val="485B71"/>
              </a:solidFill>
              <a:latin typeface="+mj-lt"/>
              <a:ea typeface="+mj-ea"/>
              <a:cs typeface="+mj-cs"/>
            </a:endParaRPr>
          </a:p>
          <a:p>
            <a:pPr marL="285750" lvl="0" indent="-285750">
              <a:buFont typeface="Arial" panose="020B0604020202020204" pitchFamily="34" charset="0"/>
              <a:buChar char="•"/>
            </a:pPr>
            <a:r>
              <a:rPr lang="en-US" sz="3300" dirty="0">
                <a:solidFill>
                  <a:srgbClr val="485B71"/>
                </a:solidFill>
              </a:rPr>
              <a:t>The holistic program strategy is to introduce incarcerated youth to Christian mentoring, recognize the masks they wear, and process the value of forgiveness of self and others.  </a:t>
            </a:r>
          </a:p>
          <a:p>
            <a:pPr marL="285750" lvl="0" indent="-285750">
              <a:buFont typeface="Arial" panose="020B0604020202020204" pitchFamily="34" charset="0"/>
              <a:buChar char="•"/>
            </a:pPr>
            <a:endParaRPr lang="en-US" sz="3300" dirty="0">
              <a:solidFill>
                <a:srgbClr val="485B71"/>
              </a:solidFill>
            </a:endParaRPr>
          </a:p>
          <a:p>
            <a:pPr marL="285750" lvl="0" indent="-285750">
              <a:buFont typeface="Arial" panose="020B0604020202020204" pitchFamily="34" charset="0"/>
              <a:buChar char="•"/>
            </a:pPr>
            <a:r>
              <a:rPr lang="en-US" sz="3300" dirty="0">
                <a:solidFill>
                  <a:srgbClr val="485B71"/>
                </a:solidFill>
              </a:rPr>
              <a:t>Two-and-a-half-day Weekend experience.  </a:t>
            </a:r>
          </a:p>
          <a:p>
            <a:pPr marL="285750" lvl="0" indent="-285750">
              <a:buFont typeface="Arial" panose="020B0604020202020204" pitchFamily="34" charset="0"/>
              <a:buChar char="•"/>
            </a:pPr>
            <a:endParaRPr lang="en-US" sz="3200" dirty="0"/>
          </a:p>
          <a:p>
            <a:pPr marR="0">
              <a:lnSpc>
                <a:spcPct val="90000"/>
              </a:lnSpc>
              <a:spcBef>
                <a:spcPct val="20000"/>
              </a:spcBef>
              <a:spcAft>
                <a:spcPts val="800"/>
              </a:spcAft>
            </a:pPr>
            <a:endParaRPr lang="en-US" sz="2700" dirty="0">
              <a:solidFill>
                <a:srgbClr val="485B71"/>
              </a:solidFill>
              <a:effectLst/>
            </a:endParaRPr>
          </a:p>
        </p:txBody>
      </p:sp>
      <p:pic>
        <p:nvPicPr>
          <p:cNvPr id="5" name="Picture 4">
            <a:extLst>
              <a:ext uri="{FF2B5EF4-FFF2-40B4-BE49-F238E27FC236}">
                <a16:creationId xmlns:a16="http://schemas.microsoft.com/office/drawing/2014/main" id="{A4F4F1DF-6854-56E2-4995-C9D4E04C3F68}"/>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bwMode="auto">
          <a:xfrm>
            <a:off x="4303713" y="2057400"/>
            <a:ext cx="3581397" cy="3581397"/>
          </a:xfrm>
          <a:prstGeom prst="rect">
            <a:avLst/>
          </a:prstGeom>
          <a:noFill/>
          <a:ln>
            <a:noFill/>
          </a:ln>
        </p:spPr>
      </p:pic>
    </p:spTree>
    <p:extLst>
      <p:ext uri="{BB962C8B-B14F-4D97-AF65-F5344CB8AC3E}">
        <p14:creationId xmlns:p14="http://schemas.microsoft.com/office/powerpoint/2010/main" val="371765010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B002D-C1B3-3754-3B7F-64C59912D4C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87A07A5-AD65-82E7-089E-3C82EF80ED11}"/>
              </a:ext>
            </a:extLst>
          </p:cNvPr>
          <p:cNvSpPr txBox="1"/>
          <p:nvPr/>
        </p:nvSpPr>
        <p:spPr>
          <a:xfrm>
            <a:off x="150812" y="1524000"/>
            <a:ext cx="11887200" cy="4724400"/>
          </a:xfrm>
          <a:prstGeom prst="rect">
            <a:avLst/>
          </a:prstGeom>
        </p:spPr>
        <p:txBody>
          <a:bodyPr vert="horz" lIns="91440" tIns="45720" rIns="91440" bIns="45720" rtlCol="0">
            <a:normAutofit fontScale="77500" lnSpcReduction="20000"/>
          </a:bodyPr>
          <a:lstStyle/>
          <a:p>
            <a:pPr algn="ctr">
              <a:lnSpc>
                <a:spcPct val="90000"/>
              </a:lnSpc>
              <a:spcBef>
                <a:spcPct val="0"/>
              </a:spcBef>
            </a:pPr>
            <a:r>
              <a:rPr lang="en-US" sz="5700" b="1" dirty="0">
                <a:solidFill>
                  <a:srgbClr val="485B71"/>
                </a:solidFill>
                <a:latin typeface="+mj-lt"/>
                <a:ea typeface="+mj-ea"/>
                <a:cs typeface="+mj-cs"/>
              </a:rPr>
              <a:t>Kairos Torch</a:t>
            </a:r>
          </a:p>
          <a:p>
            <a:pPr algn="ctr">
              <a:lnSpc>
                <a:spcPct val="90000"/>
              </a:lnSpc>
              <a:spcBef>
                <a:spcPct val="0"/>
              </a:spcBef>
            </a:pPr>
            <a:endParaRPr lang="en-US" sz="4400" b="1" dirty="0">
              <a:solidFill>
                <a:srgbClr val="485B71"/>
              </a:solidFill>
              <a:latin typeface="+mj-lt"/>
              <a:ea typeface="+mj-ea"/>
              <a:cs typeface="+mj-cs"/>
            </a:endParaRPr>
          </a:p>
          <a:p>
            <a:pPr marL="342900" lvl="0" indent="-342900">
              <a:lnSpc>
                <a:spcPct val="90000"/>
              </a:lnSpc>
              <a:spcBef>
                <a:spcPct val="20000"/>
              </a:spcBef>
              <a:buFont typeface="Arial" panose="020B0604020202020204" pitchFamily="34" charset="0"/>
              <a:buChar char="•"/>
            </a:pPr>
            <a:r>
              <a:rPr lang="en-US" sz="4300" dirty="0">
                <a:solidFill>
                  <a:srgbClr val="485B71"/>
                </a:solidFill>
              </a:rPr>
              <a:t>The long-term mentoring relationship is characterized by weekly mentoring sessions and monthly Reunion meetings.  These provide youth with another way to look at their life while inside, prepare for life outside, and develop a vision of success upon release.  </a:t>
            </a:r>
          </a:p>
          <a:p>
            <a:pPr marL="342900" lvl="0" indent="-342900">
              <a:lnSpc>
                <a:spcPct val="90000"/>
              </a:lnSpc>
              <a:spcBef>
                <a:spcPct val="20000"/>
              </a:spcBef>
              <a:buFont typeface="Arial" panose="020B0604020202020204" pitchFamily="34" charset="0"/>
              <a:buChar char="•"/>
            </a:pPr>
            <a:endParaRPr lang="en-US" sz="4300" dirty="0">
              <a:solidFill>
                <a:srgbClr val="485B71"/>
              </a:solidFill>
            </a:endParaRPr>
          </a:p>
          <a:p>
            <a:pPr marL="342900" lvl="0" indent="-342900">
              <a:lnSpc>
                <a:spcPct val="90000"/>
              </a:lnSpc>
              <a:spcBef>
                <a:spcPct val="20000"/>
              </a:spcBef>
              <a:buFont typeface="Arial" panose="020B0604020202020204" pitchFamily="34" charset="0"/>
              <a:buChar char="•"/>
            </a:pPr>
            <a:r>
              <a:rPr lang="en-US" sz="4300" dirty="0">
                <a:solidFill>
                  <a:srgbClr val="485B71"/>
                </a:solidFill>
              </a:rPr>
              <a:t>After their commitment to mentoring has ended, a group Bible Study is offered for those youth interested in continuing their spiritual journey. </a:t>
            </a:r>
          </a:p>
          <a:p>
            <a:pPr marL="342900" marR="0" indent="-342900">
              <a:lnSpc>
                <a:spcPct val="90000"/>
              </a:lnSpc>
              <a:spcBef>
                <a:spcPct val="20000"/>
              </a:spcBef>
              <a:spcAft>
                <a:spcPts val="800"/>
              </a:spcAft>
              <a:buFont typeface="Arial" panose="020B0604020202020204" pitchFamily="34" charset="0"/>
              <a:buChar char="•"/>
            </a:pPr>
            <a:endParaRPr lang="en-US" sz="2400" dirty="0">
              <a:solidFill>
                <a:srgbClr val="485B71"/>
              </a:solidFill>
              <a:effectLst/>
            </a:endParaRPr>
          </a:p>
        </p:txBody>
      </p:sp>
      <p:pic>
        <p:nvPicPr>
          <p:cNvPr id="4" name="Picture 3">
            <a:extLst>
              <a:ext uri="{FF2B5EF4-FFF2-40B4-BE49-F238E27FC236}">
                <a16:creationId xmlns:a16="http://schemas.microsoft.com/office/drawing/2014/main" id="{B4DC8C29-9051-5B98-683B-CA1B2867C7DF}"/>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bwMode="auto">
          <a:xfrm>
            <a:off x="4037012" y="2286003"/>
            <a:ext cx="3581397" cy="3581397"/>
          </a:xfrm>
          <a:prstGeom prst="rect">
            <a:avLst/>
          </a:prstGeom>
          <a:noFill/>
          <a:ln>
            <a:noFill/>
          </a:ln>
        </p:spPr>
      </p:pic>
    </p:spTree>
    <p:extLst>
      <p:ext uri="{BB962C8B-B14F-4D97-AF65-F5344CB8AC3E}">
        <p14:creationId xmlns:p14="http://schemas.microsoft.com/office/powerpoint/2010/main" val="216913320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2EA875E-279B-B766-2BC6-C71215F6108C}"/>
              </a:ext>
            </a:extLst>
          </p:cNvPr>
          <p:cNvSpPr txBox="1">
            <a:spLocks noGrp="1"/>
          </p:cNvSpPr>
          <p:nvPr>
            <p:ph type="title"/>
          </p:nvPr>
        </p:nvSpPr>
        <p:spPr>
          <a:xfrm>
            <a:off x="609441" y="0"/>
            <a:ext cx="10969943" cy="1417638"/>
          </a:xfrm>
        </p:spPr>
        <p:txBody>
          <a:bodyPr anchor="ctr">
            <a:normAutofit/>
          </a:bodyPr>
          <a:lstStyle/>
          <a:p>
            <a:r>
              <a:rPr lang="en-US" b="1" dirty="0">
                <a:latin typeface="Amasis MT Pro Medium" panose="02040604050005020304" pitchFamily="18" charset="0"/>
              </a:rPr>
              <a:t>Opening Prayer</a:t>
            </a:r>
          </a:p>
        </p:txBody>
      </p:sp>
      <p:pic>
        <p:nvPicPr>
          <p:cNvPr id="11" name="Picture 10">
            <a:extLst>
              <a:ext uri="{FF2B5EF4-FFF2-40B4-BE49-F238E27FC236}">
                <a16:creationId xmlns:a16="http://schemas.microsoft.com/office/drawing/2014/main" id="{3CEE4405-F451-C3B3-C3F4-BA2F983592EB}"/>
              </a:ext>
            </a:extLst>
          </p:cNvPr>
          <p:cNvPicPr>
            <a:picLocks noChangeAspect="1"/>
          </p:cNvPicPr>
          <p:nvPr/>
        </p:nvPicPr>
        <p:blipFill>
          <a:blip r:embed="rId2"/>
          <a:srcRect t="20642" r="1" b="20643"/>
          <a:stretch>
            <a:fillRect/>
          </a:stretch>
        </p:blipFill>
        <p:spPr>
          <a:xfrm>
            <a:off x="609451" y="1143001"/>
            <a:ext cx="10969923" cy="4724400"/>
          </a:xfrm>
          <a:prstGeom prst="rect">
            <a:avLst/>
          </a:prstGeom>
          <a:noFill/>
          <a:ln>
            <a:noFill/>
          </a:ln>
          <a:effectLst>
            <a:reflection blurRad="12700" stA="38000" endPos="28000" dist="5000" dir="5400000" sy="-100000" algn="bl" rotWithShape="0"/>
          </a:effectLst>
        </p:spPr>
      </p:pic>
      <p:sp>
        <p:nvSpPr>
          <p:cNvPr id="9" name="TextBox 8">
            <a:extLst>
              <a:ext uri="{FF2B5EF4-FFF2-40B4-BE49-F238E27FC236}">
                <a16:creationId xmlns:a16="http://schemas.microsoft.com/office/drawing/2014/main" id="{15B869E4-4575-B1D4-EA52-23C38E9EE183}"/>
              </a:ext>
            </a:extLst>
          </p:cNvPr>
          <p:cNvSpPr txBox="1"/>
          <p:nvPr/>
        </p:nvSpPr>
        <p:spPr>
          <a:xfrm>
            <a:off x="3047163" y="3246846"/>
            <a:ext cx="6094324" cy="369332"/>
          </a:xfrm>
          <a:prstGeom prst="rect">
            <a:avLst/>
          </a:prstGeom>
          <a:noFill/>
        </p:spPr>
        <p:txBody>
          <a:bodyPr wrap="square">
            <a:spAutoFit/>
          </a:bodyPr>
          <a:lstStyle/>
          <a:p>
            <a:endParaRPr lang="en-US" dirty="0"/>
          </a:p>
        </p:txBody>
      </p:sp>
    </p:spTree>
    <p:extLst>
      <p:ext uri="{BB962C8B-B14F-4D97-AF65-F5344CB8AC3E}">
        <p14:creationId xmlns:p14="http://schemas.microsoft.com/office/powerpoint/2010/main" val="7716735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2EE07EB2-C8F8-7844-1051-2D8CC05A3991}"/>
              </a:ext>
            </a:extLst>
          </p:cNvPr>
          <p:cNvSpPr>
            <a:spLocks noGrp="1"/>
          </p:cNvSpPr>
          <p:nvPr>
            <p:ph type="title"/>
          </p:nvPr>
        </p:nvSpPr>
        <p:spPr>
          <a:xfrm>
            <a:off x="1" y="0"/>
            <a:ext cx="12188824" cy="1295400"/>
          </a:xfrm>
        </p:spPr>
        <p:txBody>
          <a:bodyPr>
            <a:normAutofit/>
          </a:bodyPr>
          <a:lstStyle/>
          <a:p>
            <a:r>
              <a:rPr lang="en-US" b="1" dirty="0">
                <a:latin typeface="Amasis MT Pro Medium" panose="02040604050005020304" pitchFamily="18" charset="0"/>
              </a:rPr>
              <a:t>BETTER TOGETHER</a:t>
            </a:r>
          </a:p>
        </p:txBody>
      </p:sp>
      <p:pic>
        <p:nvPicPr>
          <p:cNvPr id="16" name="Content Placeholder 15">
            <a:extLst>
              <a:ext uri="{FF2B5EF4-FFF2-40B4-BE49-F238E27FC236}">
                <a16:creationId xmlns:a16="http://schemas.microsoft.com/office/drawing/2014/main" id="{17E760A4-C77C-C874-18AE-82FCE18AFD4A}"/>
              </a:ext>
            </a:extLst>
          </p:cNvPr>
          <p:cNvPicPr>
            <a:picLocks noGrp="1" noChangeAspect="1"/>
          </p:cNvPicPr>
          <p:nvPr>
            <p:ph idx="4294967295"/>
          </p:nvPr>
        </p:nvPicPr>
        <p:blipFill>
          <a:blip r:embed="rId2"/>
          <a:stretch>
            <a:fillRect/>
          </a:stretch>
        </p:blipFill>
        <p:spPr>
          <a:xfrm>
            <a:off x="455612" y="1295400"/>
            <a:ext cx="11353799" cy="4724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106835263"/>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94599D5-8ED0-C94E-BBE9-27F3DAABA717}"/>
              </a:ext>
            </a:extLst>
          </p:cNvPr>
          <p:cNvSpPr>
            <a:spLocks noGrp="1"/>
          </p:cNvSpPr>
          <p:nvPr>
            <p:ph type="title"/>
          </p:nvPr>
        </p:nvSpPr>
        <p:spPr>
          <a:xfrm>
            <a:off x="0" y="1378435"/>
            <a:ext cx="12188825" cy="1029799"/>
          </a:xfrm>
        </p:spPr>
        <p:txBody>
          <a:bodyPr/>
          <a:lstStyle/>
          <a:p>
            <a:r>
              <a:rPr lang="en-US" b="1" dirty="0"/>
              <a:t>What Is Better Together</a:t>
            </a:r>
          </a:p>
        </p:txBody>
      </p:sp>
      <p:sp>
        <p:nvSpPr>
          <p:cNvPr id="5" name="Content Placeholder 4">
            <a:extLst>
              <a:ext uri="{FF2B5EF4-FFF2-40B4-BE49-F238E27FC236}">
                <a16:creationId xmlns:a16="http://schemas.microsoft.com/office/drawing/2014/main" id="{491C5794-4140-807C-D921-0854380AF845}"/>
              </a:ext>
            </a:extLst>
          </p:cNvPr>
          <p:cNvSpPr>
            <a:spLocks noGrp="1"/>
          </p:cNvSpPr>
          <p:nvPr>
            <p:ph sz="half" idx="1"/>
          </p:nvPr>
        </p:nvSpPr>
        <p:spPr/>
        <p:txBody>
          <a:bodyPr>
            <a:normAutofit fontScale="92500" lnSpcReduction="20000"/>
          </a:bodyPr>
          <a:lstStyle/>
          <a:p>
            <a:pPr marL="0" indent="0" algn="ctr">
              <a:buNone/>
            </a:pPr>
            <a:r>
              <a:rPr lang="en-US" sz="4300" dirty="0"/>
              <a:t>Better Together is Kairos three programs, Kairos Inside, Kairos Outside, and Kairos Torch working together to impact individuals, families, and society.</a:t>
            </a:r>
          </a:p>
          <a:p>
            <a:endParaRPr lang="en-US" b="1" dirty="0"/>
          </a:p>
        </p:txBody>
      </p:sp>
      <p:pic>
        <p:nvPicPr>
          <p:cNvPr id="6" name="Picture 5">
            <a:extLst>
              <a:ext uri="{FF2B5EF4-FFF2-40B4-BE49-F238E27FC236}">
                <a16:creationId xmlns:a16="http://schemas.microsoft.com/office/drawing/2014/main" id="{537EEDA8-55CE-8C50-98E7-9E4959F861B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230019" y="2603645"/>
            <a:ext cx="2438400" cy="1082655"/>
          </a:xfrm>
          <a:prstGeom prst="rect">
            <a:avLst/>
          </a:prstGeom>
          <a:noFill/>
          <a:ln>
            <a:noFill/>
          </a:ln>
        </p:spPr>
      </p:pic>
      <p:pic>
        <p:nvPicPr>
          <p:cNvPr id="7" name="Picture 6">
            <a:extLst>
              <a:ext uri="{FF2B5EF4-FFF2-40B4-BE49-F238E27FC236}">
                <a16:creationId xmlns:a16="http://schemas.microsoft.com/office/drawing/2014/main" id="{F2BEC554-63AE-F896-2132-F37C68FFDE4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15869" y="4267200"/>
            <a:ext cx="2705100" cy="1824990"/>
          </a:xfrm>
          <a:prstGeom prst="rect">
            <a:avLst/>
          </a:prstGeom>
          <a:noFill/>
          <a:ln>
            <a:noFill/>
          </a:ln>
        </p:spPr>
      </p:pic>
      <p:pic>
        <p:nvPicPr>
          <p:cNvPr id="8" name="Picture 7">
            <a:extLst>
              <a:ext uri="{FF2B5EF4-FFF2-40B4-BE49-F238E27FC236}">
                <a16:creationId xmlns:a16="http://schemas.microsoft.com/office/drawing/2014/main" id="{4514A7C8-0106-8903-7D44-CDD3BE0596E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599612" y="2116272"/>
            <a:ext cx="2400300" cy="2057400"/>
          </a:xfrm>
          <a:prstGeom prst="rect">
            <a:avLst/>
          </a:prstGeom>
          <a:noFill/>
          <a:ln>
            <a:noFill/>
          </a:ln>
        </p:spPr>
      </p:pic>
    </p:spTree>
    <p:extLst>
      <p:ext uri="{BB962C8B-B14F-4D97-AF65-F5344CB8AC3E}">
        <p14:creationId xmlns:p14="http://schemas.microsoft.com/office/powerpoint/2010/main" val="225925338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031DD-4A89-A1F9-F010-2709E125ACB9}"/>
              </a:ext>
            </a:extLst>
          </p:cNvPr>
          <p:cNvSpPr>
            <a:spLocks noGrp="1"/>
          </p:cNvSpPr>
          <p:nvPr>
            <p:ph type="title"/>
          </p:nvPr>
        </p:nvSpPr>
        <p:spPr/>
        <p:txBody>
          <a:bodyPr vert="horz" lIns="91440" tIns="45720" rIns="91440" bIns="45720" rtlCol="0" anchor="ctr">
            <a:normAutofit/>
          </a:bodyPr>
          <a:lstStyle/>
          <a:p>
            <a:r>
              <a:rPr lang="en-US" b="1" kern="1200" dirty="0"/>
              <a:t>How Incarceration affects families</a:t>
            </a:r>
          </a:p>
        </p:txBody>
      </p:sp>
      <p:graphicFrame>
        <p:nvGraphicFramePr>
          <p:cNvPr id="11" name="TextBox 3">
            <a:extLst>
              <a:ext uri="{FF2B5EF4-FFF2-40B4-BE49-F238E27FC236}">
                <a16:creationId xmlns:a16="http://schemas.microsoft.com/office/drawing/2014/main" id="{1A2B3A97-6208-28D7-4FB3-8B78329750B6}"/>
              </a:ext>
            </a:extLst>
          </p:cNvPr>
          <p:cNvGraphicFramePr/>
          <p:nvPr>
            <p:extLst>
              <p:ext uri="{D42A27DB-BD31-4B8C-83A1-F6EECF244321}">
                <p14:modId xmlns:p14="http://schemas.microsoft.com/office/powerpoint/2010/main" val="3630961667"/>
              </p:ext>
            </p:extLst>
          </p:nvPr>
        </p:nvGraphicFramePr>
        <p:xfrm>
          <a:off x="609441" y="1600203"/>
          <a:ext cx="10969943" cy="42671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5245252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F1CD6-B8EA-261B-5BE8-028AA92A5153}"/>
              </a:ext>
            </a:extLst>
          </p:cNvPr>
          <p:cNvSpPr>
            <a:spLocks noGrp="1"/>
          </p:cNvSpPr>
          <p:nvPr>
            <p:ph type="title" idx="4294967295"/>
          </p:nvPr>
        </p:nvSpPr>
        <p:spPr>
          <a:xfrm>
            <a:off x="0" y="1371600"/>
            <a:ext cx="12188825" cy="1371600"/>
          </a:xfrm>
        </p:spPr>
        <p:txBody>
          <a:bodyPr>
            <a:normAutofit fontScale="90000"/>
          </a:bodyPr>
          <a:lstStyle/>
          <a:p>
            <a:r>
              <a:rPr lang="en-US" sz="4900" b="1" dirty="0"/>
              <a:t>How the programs work together</a:t>
            </a:r>
            <a:br>
              <a:rPr lang="en-US" dirty="0"/>
            </a:br>
            <a:endParaRPr lang="en-US" dirty="0"/>
          </a:p>
        </p:txBody>
      </p:sp>
      <p:sp>
        <p:nvSpPr>
          <p:cNvPr id="3" name="Content Placeholder 2">
            <a:extLst>
              <a:ext uri="{FF2B5EF4-FFF2-40B4-BE49-F238E27FC236}">
                <a16:creationId xmlns:a16="http://schemas.microsoft.com/office/drawing/2014/main" id="{2835D9F2-C983-9937-00A6-143CF7255274}"/>
              </a:ext>
            </a:extLst>
          </p:cNvPr>
          <p:cNvSpPr>
            <a:spLocks noGrp="1"/>
          </p:cNvSpPr>
          <p:nvPr>
            <p:ph idx="4294967295"/>
          </p:nvPr>
        </p:nvSpPr>
        <p:spPr>
          <a:xfrm>
            <a:off x="379412" y="2209800"/>
            <a:ext cx="11430000" cy="4343400"/>
          </a:xfrm>
        </p:spPr>
        <p:txBody>
          <a:bodyPr>
            <a:normAutofit fontScale="92500" lnSpcReduction="20000"/>
          </a:bodyPr>
          <a:lstStyle/>
          <a:p>
            <a:pPr marL="0" lvl="0" indent="0">
              <a:buNone/>
            </a:pPr>
            <a:r>
              <a:rPr lang="en-US" sz="3600" dirty="0"/>
              <a:t>When an individual participates in one of the Kairos programs:</a:t>
            </a:r>
          </a:p>
          <a:p>
            <a:pPr marL="0" lvl="0" indent="0">
              <a:buNone/>
            </a:pPr>
            <a:endParaRPr lang="en-US" sz="3600" dirty="0"/>
          </a:p>
          <a:p>
            <a:pPr lvl="2"/>
            <a:r>
              <a:rPr lang="en-US" sz="3600" dirty="0"/>
              <a:t>There’s a life, behavior, and attitude change that occurs as they experience the transforming love and forgiveness of Jesus Christ.  </a:t>
            </a:r>
          </a:p>
          <a:p>
            <a:pPr lvl="2"/>
            <a:endParaRPr lang="en-US" sz="3600" dirty="0"/>
          </a:p>
          <a:p>
            <a:pPr lvl="2"/>
            <a:r>
              <a:rPr lang="en-US" sz="3600" dirty="0"/>
              <a:t>An opportunity for greater renewal can take place when two or more individuals in the family unit attend a Kairos program.</a:t>
            </a:r>
          </a:p>
          <a:p>
            <a:endParaRPr lang="en-US" dirty="0"/>
          </a:p>
        </p:txBody>
      </p:sp>
    </p:spTree>
    <p:extLst>
      <p:ext uri="{BB962C8B-B14F-4D97-AF65-F5344CB8AC3E}">
        <p14:creationId xmlns:p14="http://schemas.microsoft.com/office/powerpoint/2010/main" val="121413889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1991A-6416-A655-9B34-5A6F138F5684}"/>
              </a:ext>
            </a:extLst>
          </p:cNvPr>
          <p:cNvSpPr>
            <a:spLocks noGrp="1"/>
          </p:cNvSpPr>
          <p:nvPr>
            <p:ph type="title" idx="4294967295"/>
          </p:nvPr>
        </p:nvSpPr>
        <p:spPr>
          <a:xfrm>
            <a:off x="0" y="1371600"/>
            <a:ext cx="12188825" cy="1143000"/>
          </a:xfrm>
        </p:spPr>
        <p:txBody>
          <a:bodyPr/>
          <a:lstStyle/>
          <a:p>
            <a:r>
              <a:rPr lang="en-US" b="1" dirty="0"/>
              <a:t>How the programs work together</a:t>
            </a:r>
            <a:endParaRPr lang="en-US" dirty="0"/>
          </a:p>
        </p:txBody>
      </p:sp>
      <p:sp>
        <p:nvSpPr>
          <p:cNvPr id="3" name="Content Placeholder 2">
            <a:extLst>
              <a:ext uri="{FF2B5EF4-FFF2-40B4-BE49-F238E27FC236}">
                <a16:creationId xmlns:a16="http://schemas.microsoft.com/office/drawing/2014/main" id="{C22DF2A9-5B79-550C-59D6-AF0D9BCA1FCD}"/>
              </a:ext>
            </a:extLst>
          </p:cNvPr>
          <p:cNvSpPr>
            <a:spLocks noGrp="1"/>
          </p:cNvSpPr>
          <p:nvPr>
            <p:ph idx="4294967295"/>
          </p:nvPr>
        </p:nvSpPr>
        <p:spPr>
          <a:xfrm>
            <a:off x="379412" y="2286000"/>
            <a:ext cx="11430000" cy="3581400"/>
          </a:xfrm>
        </p:spPr>
        <p:txBody>
          <a:bodyPr>
            <a:normAutofit fontScale="92500" lnSpcReduction="20000"/>
          </a:bodyPr>
          <a:lstStyle/>
          <a:p>
            <a:pPr lvl="0"/>
            <a:endParaRPr lang="en-US" dirty="0"/>
          </a:p>
          <a:p>
            <a:pPr lvl="0"/>
            <a:r>
              <a:rPr lang="en-US" sz="3500" dirty="0"/>
              <a:t>As each person is positively changed through Kairos, the family is directly impacted as they witness their loved one’s transformation and hear about their life-changing experience.</a:t>
            </a:r>
          </a:p>
          <a:p>
            <a:pPr lvl="0"/>
            <a:endParaRPr lang="en-US" dirty="0"/>
          </a:p>
          <a:p>
            <a:pPr lvl="0"/>
            <a:r>
              <a:rPr lang="en-US" sz="3500" dirty="0"/>
              <a:t>When the incarcerated adult or youth goes through Kairos Inside or Kairos Torch and the women in their life go through Kairos Outside, they have a positive parallel life changing experience. </a:t>
            </a:r>
          </a:p>
        </p:txBody>
      </p:sp>
    </p:spTree>
    <p:extLst>
      <p:ext uri="{BB962C8B-B14F-4D97-AF65-F5344CB8AC3E}">
        <p14:creationId xmlns:p14="http://schemas.microsoft.com/office/powerpoint/2010/main" val="154092030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a:extLst>
            <a:ext uri="{FF2B5EF4-FFF2-40B4-BE49-F238E27FC236}">
              <a16:creationId xmlns:a16="http://schemas.microsoft.com/office/drawing/2014/main" id="{97BA90D7-7A86-1ECF-8A40-4D82E6C65F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B2043B-093C-8BBF-D68C-7756A43A84E5}"/>
              </a:ext>
            </a:extLst>
          </p:cNvPr>
          <p:cNvSpPr>
            <a:spLocks noGrp="1"/>
          </p:cNvSpPr>
          <p:nvPr>
            <p:ph type="title"/>
          </p:nvPr>
        </p:nvSpPr>
        <p:spPr>
          <a:xfrm>
            <a:off x="1" y="0"/>
            <a:ext cx="12188824" cy="1371600"/>
          </a:xfrm>
        </p:spPr>
        <p:txBody>
          <a:bodyPr anchor="ctr">
            <a:normAutofit/>
          </a:bodyPr>
          <a:lstStyle/>
          <a:p>
            <a:r>
              <a:rPr lang="en-US" sz="3600" b="1" dirty="0">
                <a:latin typeface="Amasis MT Pro Medium" panose="02040604050005020304" pitchFamily="18" charset="0"/>
              </a:rPr>
              <a:t>METHODS FOR UNITING THE THREE PROGRAMS</a:t>
            </a:r>
            <a:endParaRPr lang="en-US" sz="3600" dirty="0">
              <a:latin typeface="Amasis MT Pro Medium" panose="02040604050005020304" pitchFamily="18" charset="0"/>
            </a:endParaRPr>
          </a:p>
        </p:txBody>
      </p:sp>
      <p:pic>
        <p:nvPicPr>
          <p:cNvPr id="5" name="Picture 4">
            <a:extLst>
              <a:ext uri="{FF2B5EF4-FFF2-40B4-BE49-F238E27FC236}">
                <a16:creationId xmlns:a16="http://schemas.microsoft.com/office/drawing/2014/main" id="{DCF4A5C2-9847-E5DA-BFD8-0B4BF2790B1C}"/>
              </a:ext>
            </a:extLst>
          </p:cNvPr>
          <p:cNvPicPr>
            <a:picLocks noChangeAspect="1"/>
          </p:cNvPicPr>
          <p:nvPr/>
        </p:nvPicPr>
        <p:blipFill>
          <a:blip r:embed="rId2"/>
          <a:srcRect t="26770" r="1" b="15172"/>
          <a:stretch>
            <a:fillRect/>
          </a:stretch>
        </p:blipFill>
        <p:spPr>
          <a:xfrm>
            <a:off x="609441" y="1417639"/>
            <a:ext cx="10969943" cy="44497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55505024"/>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D5E2B-DD60-9DE2-1DDD-402189FA91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1578F0-E60B-C2B7-6762-51C2AEEEB39E}"/>
              </a:ext>
            </a:extLst>
          </p:cNvPr>
          <p:cNvSpPr>
            <a:spLocks noGrp="1"/>
          </p:cNvSpPr>
          <p:nvPr>
            <p:ph type="title"/>
          </p:nvPr>
        </p:nvSpPr>
        <p:spPr>
          <a:xfrm>
            <a:off x="643474" y="1378435"/>
            <a:ext cx="10969943" cy="1212365"/>
          </a:xfrm>
        </p:spPr>
        <p:txBody>
          <a:bodyPr anchor="ctr">
            <a:normAutofit fontScale="90000"/>
          </a:bodyPr>
          <a:lstStyle/>
          <a:p>
            <a:pPr>
              <a:lnSpc>
                <a:spcPct val="90000"/>
              </a:lnSpc>
            </a:pPr>
            <a:br>
              <a:rPr lang="en-US" sz="3600" b="1" dirty="0"/>
            </a:br>
            <a:r>
              <a:rPr lang="en-US" sz="4900" b="1" dirty="0"/>
              <a:t>Teamwork</a:t>
            </a:r>
            <a:br>
              <a:rPr lang="en-US" sz="3600" dirty="0"/>
            </a:br>
            <a:endParaRPr lang="en-US" sz="3600" dirty="0"/>
          </a:p>
        </p:txBody>
      </p:sp>
      <p:sp>
        <p:nvSpPr>
          <p:cNvPr id="3" name="Content Placeholder 2">
            <a:extLst>
              <a:ext uri="{FF2B5EF4-FFF2-40B4-BE49-F238E27FC236}">
                <a16:creationId xmlns:a16="http://schemas.microsoft.com/office/drawing/2014/main" id="{ADD5F421-76B9-5623-E55F-DF52B93E9DEE}"/>
              </a:ext>
            </a:extLst>
          </p:cNvPr>
          <p:cNvSpPr>
            <a:spLocks noGrp="1"/>
          </p:cNvSpPr>
          <p:nvPr>
            <p:ph sz="half" idx="2"/>
          </p:nvPr>
        </p:nvSpPr>
        <p:spPr>
          <a:xfrm>
            <a:off x="6230019" y="2590800"/>
            <a:ext cx="5383398" cy="3581397"/>
          </a:xfrm>
        </p:spPr>
        <p:txBody>
          <a:bodyPr>
            <a:normAutofit fontScale="92500" lnSpcReduction="20000"/>
          </a:bodyPr>
          <a:lstStyle/>
          <a:p>
            <a:pPr marL="0" indent="0">
              <a:buNone/>
            </a:pPr>
            <a:endParaRPr lang="en-US" sz="2000"/>
          </a:p>
          <a:p>
            <a:endParaRPr lang="en-US" dirty="0"/>
          </a:p>
        </p:txBody>
      </p:sp>
      <p:sp>
        <p:nvSpPr>
          <p:cNvPr id="6" name="Content Placeholder 5">
            <a:extLst>
              <a:ext uri="{FF2B5EF4-FFF2-40B4-BE49-F238E27FC236}">
                <a16:creationId xmlns:a16="http://schemas.microsoft.com/office/drawing/2014/main" id="{973F7E86-2C43-BD98-64C0-87618674AEE6}"/>
              </a:ext>
            </a:extLst>
          </p:cNvPr>
          <p:cNvSpPr>
            <a:spLocks noGrp="1"/>
          </p:cNvSpPr>
          <p:nvPr>
            <p:ph sz="half" idx="1"/>
          </p:nvPr>
        </p:nvSpPr>
        <p:spPr>
          <a:xfrm>
            <a:off x="455612" y="2590800"/>
            <a:ext cx="11353800" cy="3886200"/>
          </a:xfrm>
        </p:spPr>
        <p:txBody>
          <a:bodyPr>
            <a:normAutofit fontScale="92500" lnSpcReduction="20000"/>
          </a:bodyPr>
          <a:lstStyle/>
          <a:p>
            <a:pPr marL="0" indent="0">
              <a:buNone/>
            </a:pPr>
            <a:r>
              <a:rPr lang="en-US" sz="3500" b="1" dirty="0"/>
              <a:t>What is teamwork:</a:t>
            </a:r>
          </a:p>
          <a:p>
            <a:pPr marL="0" indent="0">
              <a:buNone/>
            </a:pPr>
            <a:r>
              <a:rPr lang="en-US" sz="3500" dirty="0"/>
              <a:t>Teamwork is a unified, purpose-driven collaboration among believers to fulfill God’s mission, support one another, and strengthen the body of Christ.</a:t>
            </a:r>
          </a:p>
          <a:p>
            <a:pPr marL="0" indent="0">
              <a:buNone/>
            </a:pPr>
            <a:endParaRPr lang="en-US" sz="3500" dirty="0"/>
          </a:p>
          <a:p>
            <a:pPr marL="0" indent="0">
              <a:buNone/>
            </a:pPr>
            <a:r>
              <a:rPr lang="en-US" sz="3500" b="1" dirty="0"/>
              <a:t>Why teamwork matters:</a:t>
            </a:r>
            <a:endParaRPr lang="en-US" sz="3500" dirty="0"/>
          </a:p>
          <a:p>
            <a:pPr marL="0" lvl="0" indent="0">
              <a:buNone/>
            </a:pPr>
            <a:r>
              <a:rPr lang="en-US" sz="3500" dirty="0"/>
              <a:t>Strong teamwork helps volunteers represent all three programs together and reinforces the “Better Together” message.</a:t>
            </a:r>
          </a:p>
          <a:p>
            <a:pPr marL="0" indent="0">
              <a:buNone/>
            </a:pPr>
            <a:endParaRPr lang="en-US" dirty="0"/>
          </a:p>
        </p:txBody>
      </p:sp>
    </p:spTree>
    <p:extLst>
      <p:ext uri="{BB962C8B-B14F-4D97-AF65-F5344CB8AC3E}">
        <p14:creationId xmlns:p14="http://schemas.microsoft.com/office/powerpoint/2010/main" val="65047948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fade">
                                      <p:cBhvr>
                                        <p:cTn id="17" dur="1000"/>
                                        <p:tgtEl>
                                          <p:spTgt spid="6">
                                            <p:txEl>
                                              <p:pRg st="3" end="3"/>
                                            </p:txEl>
                                          </p:spTgt>
                                        </p:tgtEl>
                                      </p:cBhvr>
                                    </p:animEffect>
                                    <p:anim calcmode="lin" valueType="num">
                                      <p:cBhvr>
                                        <p:cTn id="18"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fade">
                                      <p:cBhvr>
                                        <p:cTn id="22" dur="1000"/>
                                        <p:tgtEl>
                                          <p:spTgt spid="6">
                                            <p:txEl>
                                              <p:pRg st="4" end="4"/>
                                            </p:txEl>
                                          </p:spTgt>
                                        </p:tgtEl>
                                      </p:cBhvr>
                                    </p:animEffect>
                                    <p:anim calcmode="lin" valueType="num">
                                      <p:cBhvr>
                                        <p:cTn id="23"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275B231-5D6E-3A9F-D5E8-974E697511B0}"/>
              </a:ext>
            </a:extLst>
          </p:cNvPr>
          <p:cNvSpPr txBox="1"/>
          <p:nvPr/>
        </p:nvSpPr>
        <p:spPr>
          <a:xfrm>
            <a:off x="609440" y="2362200"/>
            <a:ext cx="10969943" cy="4114800"/>
          </a:xfrm>
          <a:prstGeom prst="rect">
            <a:avLst/>
          </a:prstGeom>
        </p:spPr>
        <p:txBody>
          <a:bodyPr vert="horz" lIns="91440" tIns="45720" rIns="91440" bIns="45720" rtlCol="0">
            <a:noAutofit/>
          </a:bodyPr>
          <a:lstStyle/>
          <a:p>
            <a:pPr marL="342900" marR="0" indent="-342900">
              <a:lnSpc>
                <a:spcPct val="90000"/>
              </a:lnSpc>
              <a:spcBef>
                <a:spcPct val="20000"/>
              </a:spcBef>
              <a:spcAft>
                <a:spcPts val="800"/>
              </a:spcAft>
              <a:buFont typeface="Arial" panose="020B0604020202020204" pitchFamily="34" charset="0"/>
              <a:buChar char="•"/>
            </a:pPr>
            <a:r>
              <a:rPr lang="en-US" sz="3200" dirty="0">
                <a:solidFill>
                  <a:srgbClr val="485B71"/>
                </a:solidFill>
                <a:effectLst/>
              </a:rPr>
              <a:t>Become familiar with each Kairos Program: </a:t>
            </a:r>
            <a:r>
              <a:rPr lang="en-US" sz="3200" b="1" dirty="0">
                <a:solidFill>
                  <a:srgbClr val="485B71"/>
                </a:solidFill>
                <a:effectLst/>
              </a:rPr>
              <a:t>Kairos Inside</a:t>
            </a:r>
            <a:r>
              <a:rPr lang="en-US" sz="3200" dirty="0">
                <a:solidFill>
                  <a:srgbClr val="485B71"/>
                </a:solidFill>
                <a:effectLst/>
              </a:rPr>
              <a:t>, </a:t>
            </a:r>
            <a:r>
              <a:rPr lang="en-US" sz="3200" b="1" dirty="0">
                <a:solidFill>
                  <a:srgbClr val="485B71"/>
                </a:solidFill>
                <a:effectLst/>
              </a:rPr>
              <a:t>Kairos Outside</a:t>
            </a:r>
            <a:r>
              <a:rPr lang="en-US" sz="3200" dirty="0">
                <a:solidFill>
                  <a:srgbClr val="485B71"/>
                </a:solidFill>
                <a:effectLst/>
              </a:rPr>
              <a:t>, and </a:t>
            </a:r>
            <a:r>
              <a:rPr lang="en-US" sz="3200" b="1" dirty="0">
                <a:solidFill>
                  <a:srgbClr val="485B71"/>
                </a:solidFill>
                <a:effectLst/>
              </a:rPr>
              <a:t>Kairos Torch</a:t>
            </a:r>
            <a:r>
              <a:rPr lang="en-US" sz="3200" dirty="0">
                <a:solidFill>
                  <a:srgbClr val="485B71"/>
                </a:solidFill>
              </a:rPr>
              <a:t>.</a:t>
            </a:r>
            <a:endParaRPr lang="en-US" sz="3200" dirty="0">
              <a:solidFill>
                <a:srgbClr val="485B71"/>
              </a:solidFill>
              <a:effectLst/>
            </a:endParaRPr>
          </a:p>
          <a:p>
            <a:pPr marL="914400" lvl="1" indent="-457200">
              <a:lnSpc>
                <a:spcPct val="90000"/>
              </a:lnSpc>
              <a:spcBef>
                <a:spcPct val="20000"/>
              </a:spcBef>
              <a:buSzPts val="1200"/>
              <a:buFont typeface="Wingdings" panose="05000000000000000000" pitchFamily="2" charset="2"/>
              <a:buChar char="Ø"/>
              <a:tabLst>
                <a:tab pos="457200" algn="l"/>
              </a:tabLst>
            </a:pPr>
            <a:r>
              <a:rPr lang="en-US" sz="3200" dirty="0">
                <a:solidFill>
                  <a:srgbClr val="485B71"/>
                </a:solidFill>
                <a:effectLst/>
              </a:rPr>
              <a:t>Review materials for the programs you do not serve in so you can speak confidently about all three programs.</a:t>
            </a:r>
          </a:p>
          <a:p>
            <a:pPr marL="1371600" lvl="2" indent="-457200">
              <a:lnSpc>
                <a:spcPct val="90000"/>
              </a:lnSpc>
              <a:spcBef>
                <a:spcPct val="20000"/>
              </a:spcBef>
              <a:buSzPts val="1200"/>
              <a:buFont typeface="Wingdings" panose="05000000000000000000" pitchFamily="2" charset="2"/>
              <a:buChar char="ü"/>
              <a:tabLst>
                <a:tab pos="685800" algn="l"/>
              </a:tabLst>
            </a:pPr>
            <a:r>
              <a:rPr lang="en-US" sz="3200" dirty="0">
                <a:solidFill>
                  <a:srgbClr val="485B71"/>
                </a:solidFill>
                <a:effectLst/>
              </a:rPr>
              <a:t>Brochures </a:t>
            </a:r>
          </a:p>
          <a:p>
            <a:pPr marL="1371600" lvl="2" indent="-457200">
              <a:lnSpc>
                <a:spcPct val="90000"/>
              </a:lnSpc>
              <a:spcBef>
                <a:spcPct val="20000"/>
              </a:spcBef>
              <a:buSzPts val="1200"/>
              <a:buFont typeface="Wingdings" panose="05000000000000000000" pitchFamily="2" charset="2"/>
              <a:buChar char="ü"/>
              <a:tabLst>
                <a:tab pos="685800" algn="l"/>
              </a:tabLst>
            </a:pPr>
            <a:r>
              <a:rPr lang="en-US" sz="3200" dirty="0">
                <a:solidFill>
                  <a:srgbClr val="485B71"/>
                </a:solidFill>
                <a:effectLst/>
              </a:rPr>
              <a:t>Training videos on mykairos.org in the Training Tools section</a:t>
            </a:r>
          </a:p>
          <a:p>
            <a:pPr marL="1371600" lvl="2" indent="-457200">
              <a:lnSpc>
                <a:spcPct val="90000"/>
              </a:lnSpc>
              <a:spcBef>
                <a:spcPct val="20000"/>
              </a:spcBef>
              <a:spcAft>
                <a:spcPts val="800"/>
              </a:spcAft>
              <a:buSzPts val="1200"/>
              <a:buFont typeface="Wingdings" panose="05000000000000000000" pitchFamily="2" charset="2"/>
              <a:buChar char="ü"/>
              <a:tabLst>
                <a:tab pos="685800" algn="l"/>
              </a:tabLst>
            </a:pPr>
            <a:r>
              <a:rPr lang="en-US" sz="3200" dirty="0">
                <a:solidFill>
                  <a:srgbClr val="485B71"/>
                </a:solidFill>
                <a:effectLst/>
              </a:rPr>
              <a:t>Ministry Program Manuals</a:t>
            </a:r>
          </a:p>
        </p:txBody>
      </p:sp>
      <p:sp>
        <p:nvSpPr>
          <p:cNvPr id="5" name="TextBox 4">
            <a:extLst>
              <a:ext uri="{FF2B5EF4-FFF2-40B4-BE49-F238E27FC236}">
                <a16:creationId xmlns:a16="http://schemas.microsoft.com/office/drawing/2014/main" id="{5FFBBA5A-D693-A661-BA47-D883559EDE12}"/>
              </a:ext>
            </a:extLst>
          </p:cNvPr>
          <p:cNvSpPr txBox="1"/>
          <p:nvPr/>
        </p:nvSpPr>
        <p:spPr>
          <a:xfrm>
            <a:off x="74611" y="1524000"/>
            <a:ext cx="12039601" cy="701731"/>
          </a:xfrm>
          <a:prstGeom prst="rect">
            <a:avLst/>
          </a:prstGeom>
          <a:noFill/>
        </p:spPr>
        <p:txBody>
          <a:bodyPr wrap="square">
            <a:spAutoFit/>
          </a:bodyPr>
          <a:lstStyle/>
          <a:p>
            <a:pPr marR="0" algn="ctr">
              <a:lnSpc>
                <a:spcPct val="90000"/>
              </a:lnSpc>
              <a:spcBef>
                <a:spcPct val="20000"/>
              </a:spcBef>
              <a:spcAft>
                <a:spcPts val="800"/>
              </a:spcAft>
            </a:pPr>
            <a:r>
              <a:rPr lang="en-US" sz="4400" b="1" dirty="0">
                <a:solidFill>
                  <a:srgbClr val="485B71"/>
                </a:solidFill>
                <a:effectLst/>
              </a:rPr>
              <a:t>How to strengthen teamwork across the ministry</a:t>
            </a:r>
            <a:endParaRPr lang="en-US" sz="4400" dirty="0">
              <a:solidFill>
                <a:srgbClr val="485B71"/>
              </a:solidFill>
              <a:effectLst/>
            </a:endParaRPr>
          </a:p>
        </p:txBody>
      </p:sp>
    </p:spTree>
    <p:extLst>
      <p:ext uri="{BB962C8B-B14F-4D97-AF65-F5344CB8AC3E}">
        <p14:creationId xmlns:p14="http://schemas.microsoft.com/office/powerpoint/2010/main" val="278606682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2E6107D-757C-3941-5FA3-0AFB64350BB6}"/>
              </a:ext>
            </a:extLst>
          </p:cNvPr>
          <p:cNvSpPr txBox="1"/>
          <p:nvPr/>
        </p:nvSpPr>
        <p:spPr>
          <a:xfrm>
            <a:off x="455612" y="2774089"/>
            <a:ext cx="11277600" cy="3037755"/>
          </a:xfrm>
          <a:prstGeom prst="rect">
            <a:avLst/>
          </a:prstGeom>
          <a:noFill/>
        </p:spPr>
        <p:txBody>
          <a:bodyPr wrap="square">
            <a:spAutoFit/>
          </a:bodyPr>
          <a:lstStyle/>
          <a:p>
            <a:pPr marL="514350" indent="-342900">
              <a:lnSpc>
                <a:spcPct val="90000"/>
              </a:lnSpc>
              <a:spcBef>
                <a:spcPct val="20000"/>
              </a:spcBef>
              <a:buFont typeface="Arial" panose="020B0604020202020204" pitchFamily="34" charset="0"/>
              <a:buChar char="•"/>
            </a:pPr>
            <a:r>
              <a:rPr lang="en-US" sz="3300" dirty="0">
                <a:solidFill>
                  <a:srgbClr val="485B71"/>
                </a:solidFill>
              </a:rPr>
              <a:t>Attend a presentation on a Kairos ministry you do not currently serve in to expand your understanding.</a:t>
            </a:r>
          </a:p>
          <a:p>
            <a:pPr marL="514350" indent="-342900">
              <a:lnSpc>
                <a:spcPct val="90000"/>
              </a:lnSpc>
              <a:spcBef>
                <a:spcPct val="20000"/>
              </a:spcBef>
              <a:buFont typeface="Arial" panose="020B0604020202020204" pitchFamily="34" charset="0"/>
              <a:buChar char="•"/>
            </a:pPr>
            <a:endParaRPr lang="en-US" sz="2800" dirty="0">
              <a:solidFill>
                <a:srgbClr val="485B71"/>
              </a:solidFill>
            </a:endParaRPr>
          </a:p>
          <a:p>
            <a:pPr marL="514350" indent="-342900">
              <a:lnSpc>
                <a:spcPct val="90000"/>
              </a:lnSpc>
              <a:spcBef>
                <a:spcPct val="20000"/>
              </a:spcBef>
              <a:buFont typeface="Arial" panose="020B0604020202020204" pitchFamily="34" charset="0"/>
              <a:buChar char="•"/>
            </a:pPr>
            <a:r>
              <a:rPr lang="en-US" sz="3300" dirty="0">
                <a:solidFill>
                  <a:srgbClr val="485B71"/>
                </a:solidFill>
              </a:rPr>
              <a:t>Once you are familiar with the ministry programs, prepare a brief elevator speech so you can explain them clearly when opportunities arise.</a:t>
            </a:r>
          </a:p>
        </p:txBody>
      </p:sp>
      <p:sp>
        <p:nvSpPr>
          <p:cNvPr id="7" name="TextBox 6">
            <a:extLst>
              <a:ext uri="{FF2B5EF4-FFF2-40B4-BE49-F238E27FC236}">
                <a16:creationId xmlns:a16="http://schemas.microsoft.com/office/drawing/2014/main" id="{4BC3746C-D36B-4C0A-FBE3-CA3D0B8A9224}"/>
              </a:ext>
            </a:extLst>
          </p:cNvPr>
          <p:cNvSpPr txBox="1"/>
          <p:nvPr/>
        </p:nvSpPr>
        <p:spPr>
          <a:xfrm>
            <a:off x="-1" y="1524000"/>
            <a:ext cx="12188826" cy="701731"/>
          </a:xfrm>
          <a:prstGeom prst="rect">
            <a:avLst/>
          </a:prstGeom>
          <a:noFill/>
        </p:spPr>
        <p:txBody>
          <a:bodyPr wrap="square">
            <a:spAutoFit/>
          </a:bodyPr>
          <a:lstStyle/>
          <a:p>
            <a:pPr algn="ctr">
              <a:lnSpc>
                <a:spcPct val="90000"/>
              </a:lnSpc>
              <a:spcBef>
                <a:spcPct val="20000"/>
              </a:spcBef>
              <a:spcAft>
                <a:spcPts val="800"/>
              </a:spcAft>
            </a:pPr>
            <a:r>
              <a:rPr lang="en-US" sz="4400" b="1" dirty="0">
                <a:solidFill>
                  <a:srgbClr val="485B71"/>
                </a:solidFill>
              </a:rPr>
              <a:t>How to strengthen teamwork across the ministry</a:t>
            </a:r>
          </a:p>
        </p:txBody>
      </p:sp>
    </p:spTree>
    <p:extLst>
      <p:ext uri="{BB962C8B-B14F-4D97-AF65-F5344CB8AC3E}">
        <p14:creationId xmlns:p14="http://schemas.microsoft.com/office/powerpoint/2010/main" val="106388214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92B0CF9-7FCD-BB97-5990-E653ACD7B040}"/>
              </a:ext>
            </a:extLst>
          </p:cNvPr>
          <p:cNvSpPr txBox="1"/>
          <p:nvPr/>
        </p:nvSpPr>
        <p:spPr>
          <a:xfrm>
            <a:off x="455611" y="2158986"/>
            <a:ext cx="11201401" cy="5280613"/>
          </a:xfrm>
          <a:prstGeom prst="rect">
            <a:avLst/>
          </a:prstGeom>
          <a:noFill/>
        </p:spPr>
        <p:txBody>
          <a:bodyPr wrap="square">
            <a:spAutoFit/>
          </a:bodyPr>
          <a:lstStyle/>
          <a:p>
            <a:pPr marL="0" marR="0">
              <a:lnSpc>
                <a:spcPct val="115000"/>
              </a:lnSpc>
              <a:buNone/>
            </a:pPr>
            <a:r>
              <a:rPr lang="en-US" sz="3200" b="1" kern="100" dirty="0">
                <a:solidFill>
                  <a:srgbClr val="485B71"/>
                </a:solidFill>
                <a:effectLst/>
                <a:ea typeface="Aptos" panose="020B0004020202020204" pitchFamily="34" charset="0"/>
                <a:cs typeface="Times New Roman" panose="02020603050405020304" pitchFamily="18" charset="0"/>
              </a:rPr>
              <a:t>Why fundraising matters:</a:t>
            </a:r>
          </a:p>
          <a:p>
            <a:pPr marR="0">
              <a:spcAft>
                <a:spcPts val="800"/>
              </a:spcAft>
            </a:pPr>
            <a:r>
              <a:rPr lang="en-US" sz="3200" kern="100" dirty="0">
                <a:solidFill>
                  <a:srgbClr val="485B71"/>
                </a:solidFill>
                <a:effectLst/>
                <a:ea typeface="Aptos" panose="020B0004020202020204" pitchFamily="34" charset="0"/>
                <a:cs typeface="Times New Roman" panose="02020603050405020304" pitchFamily="18" charset="0"/>
              </a:rPr>
              <a:t>Fundraising events do more than provide financial support. They also create opportunities to introduce people to all three Kairos programs and show how they work together to transform lives.</a:t>
            </a:r>
          </a:p>
          <a:p>
            <a:endParaRPr lang="en-US" sz="2400" b="1" dirty="0">
              <a:solidFill>
                <a:srgbClr val="485B71"/>
              </a:solidFill>
            </a:endParaRPr>
          </a:p>
          <a:p>
            <a:r>
              <a:rPr lang="en-US" sz="3200" b="1" dirty="0">
                <a:solidFill>
                  <a:srgbClr val="485B71"/>
                </a:solidFill>
              </a:rPr>
              <a:t>How the ministry programs work together:</a:t>
            </a:r>
            <a:endParaRPr lang="en-US" sz="3200" dirty="0">
              <a:solidFill>
                <a:srgbClr val="485B71"/>
              </a:solidFill>
            </a:endParaRPr>
          </a:p>
          <a:p>
            <a:pPr lvl="0"/>
            <a:r>
              <a:rPr lang="en-US" sz="3200" dirty="0">
                <a:solidFill>
                  <a:srgbClr val="485B71"/>
                </a:solidFill>
              </a:rPr>
              <a:t>Kairos Communities can work together to plan fundraising events, while Advisory Councils support those efforts through communication and coordination.</a:t>
            </a:r>
          </a:p>
          <a:p>
            <a:pPr lvl="0"/>
            <a:endParaRPr lang="en-US" dirty="0"/>
          </a:p>
          <a:p>
            <a:pPr marL="342900" marR="0" lvl="0" indent="-342900">
              <a:lnSpc>
                <a:spcPct val="115000"/>
              </a:lnSpc>
              <a:spcAft>
                <a:spcPts val="800"/>
              </a:spcAft>
              <a:buSzPts val="1200"/>
              <a:buFont typeface="Symbol" panose="05050102010706020507" pitchFamily="18" charset="2"/>
              <a:buChar char=""/>
              <a:tabLst>
                <a:tab pos="457200" algn="l"/>
              </a:tabLs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84A4A1AF-8B9B-867F-D9EB-9D0FD0DBCE00}"/>
              </a:ext>
            </a:extLst>
          </p:cNvPr>
          <p:cNvSpPr txBox="1"/>
          <p:nvPr/>
        </p:nvSpPr>
        <p:spPr>
          <a:xfrm>
            <a:off x="-1" y="1524000"/>
            <a:ext cx="12188825" cy="769441"/>
          </a:xfrm>
          <a:prstGeom prst="rect">
            <a:avLst/>
          </a:prstGeom>
          <a:noFill/>
        </p:spPr>
        <p:txBody>
          <a:bodyPr wrap="square">
            <a:spAutoFit/>
          </a:bodyPr>
          <a:lstStyle/>
          <a:p>
            <a:pPr algn="ctr"/>
            <a:r>
              <a:rPr lang="en-US" sz="4400" b="1" kern="100" dirty="0">
                <a:solidFill>
                  <a:srgbClr val="485B71"/>
                </a:solidFill>
                <a:effectLst/>
                <a:latin typeface="+mj-lt"/>
                <a:ea typeface="Aptos" panose="020B0004020202020204" pitchFamily="34" charset="0"/>
                <a:cs typeface="Times New Roman" panose="02020603050405020304" pitchFamily="18" charset="0"/>
              </a:rPr>
              <a:t>Fundraisers</a:t>
            </a:r>
            <a:endParaRPr lang="en-US" sz="4400" dirty="0">
              <a:solidFill>
                <a:srgbClr val="485B71"/>
              </a:solidFill>
              <a:latin typeface="+mj-lt"/>
            </a:endParaRPr>
          </a:p>
        </p:txBody>
      </p:sp>
    </p:spTree>
    <p:extLst>
      <p:ext uri="{BB962C8B-B14F-4D97-AF65-F5344CB8AC3E}">
        <p14:creationId xmlns:p14="http://schemas.microsoft.com/office/powerpoint/2010/main" val="27604868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anim calcmode="lin" valueType="num">
                                      <p:cBhvr additive="base">
                                        <p:cTn id="11"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anim calcmode="lin" valueType="num">
                                      <p:cBhvr additive="base">
                                        <p:cTn id="17" dur="500" fill="hold"/>
                                        <p:tgtEl>
                                          <p:spTgt spid="12">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2">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2">
                                            <p:txEl>
                                              <p:pRg st="4" end="4"/>
                                            </p:txEl>
                                          </p:spTgt>
                                        </p:tgtEl>
                                        <p:attrNameLst>
                                          <p:attrName>style.visibility</p:attrName>
                                        </p:attrNameLst>
                                      </p:cBhvr>
                                      <p:to>
                                        <p:strVal val="visible"/>
                                      </p:to>
                                    </p:set>
                                    <p:anim calcmode="lin" valueType="num">
                                      <p:cBhvr additive="base">
                                        <p:cTn id="21" dur="500" fill="hold"/>
                                        <p:tgtEl>
                                          <p:spTgt spid="12">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95D5E-55D6-B108-54BA-21AD02534FF4}"/>
              </a:ext>
            </a:extLst>
          </p:cNvPr>
          <p:cNvSpPr>
            <a:spLocks noGrp="1"/>
          </p:cNvSpPr>
          <p:nvPr>
            <p:ph type="title"/>
          </p:nvPr>
        </p:nvSpPr>
        <p:spPr>
          <a:xfrm>
            <a:off x="609441" y="0"/>
            <a:ext cx="10969943" cy="1417638"/>
          </a:xfrm>
        </p:spPr>
        <p:txBody>
          <a:bodyPr anchor="ctr">
            <a:normAutofit/>
          </a:bodyPr>
          <a:lstStyle/>
          <a:p>
            <a:r>
              <a:rPr lang="en-US" b="1" dirty="0">
                <a:solidFill>
                  <a:schemeClr val="tx1"/>
                </a:solidFill>
                <a:latin typeface="Amasis MT Pro Medium" panose="02040604050005020304" pitchFamily="18" charset="0"/>
              </a:rPr>
              <a:t>Devotion</a:t>
            </a:r>
          </a:p>
        </p:txBody>
      </p:sp>
      <p:pic>
        <p:nvPicPr>
          <p:cNvPr id="6" name="Picture 5">
            <a:extLst>
              <a:ext uri="{FF2B5EF4-FFF2-40B4-BE49-F238E27FC236}">
                <a16:creationId xmlns:a16="http://schemas.microsoft.com/office/drawing/2014/main" id="{7533EC4D-EBE7-C1F2-E73F-71BCC49C047B}"/>
              </a:ext>
            </a:extLst>
          </p:cNvPr>
          <p:cNvPicPr>
            <a:picLocks noChangeAspect="1"/>
          </p:cNvPicPr>
          <p:nvPr/>
        </p:nvPicPr>
        <p:blipFill>
          <a:blip r:embed="rId3"/>
          <a:srcRect t="20753" r="1" b="20753"/>
          <a:stretch>
            <a:fillRect/>
          </a:stretch>
        </p:blipFill>
        <p:spPr>
          <a:xfrm>
            <a:off x="609441" y="1143001"/>
            <a:ext cx="10969943" cy="4724400"/>
          </a:xfrm>
          <a:prstGeom prst="rect">
            <a:avLst/>
          </a:prstGeom>
          <a:solidFill>
            <a:schemeClr val="bg1">
              <a:lumMod val="85000"/>
            </a:schemeClr>
          </a:solidFill>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9861589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C3EE8D-97A4-5935-8CA7-A2BD63E8702A}"/>
            </a:ext>
          </a:extLst>
        </p:cNvPr>
        <p:cNvGrpSpPr/>
        <p:nvPr/>
      </p:nvGrpSpPr>
      <p:grpSpPr>
        <a:xfrm>
          <a:off x="0" y="0"/>
          <a:ext cx="0" cy="0"/>
          <a:chOff x="0" y="0"/>
          <a:chExt cx="0" cy="0"/>
        </a:xfrm>
      </p:grpSpPr>
      <p:sp>
        <p:nvSpPr>
          <p:cNvPr id="24" name="Title 1">
            <a:extLst>
              <a:ext uri="{FF2B5EF4-FFF2-40B4-BE49-F238E27FC236}">
                <a16:creationId xmlns:a16="http://schemas.microsoft.com/office/drawing/2014/main" id="{3D7FD228-1F91-2607-81DB-71EEA5040B63}"/>
              </a:ext>
            </a:extLst>
          </p:cNvPr>
          <p:cNvSpPr>
            <a:spLocks noGrp="1"/>
          </p:cNvSpPr>
          <p:nvPr>
            <p:ph type="title"/>
          </p:nvPr>
        </p:nvSpPr>
        <p:spPr>
          <a:xfrm>
            <a:off x="643474" y="1378435"/>
            <a:ext cx="10969943" cy="1029799"/>
          </a:xfrm>
        </p:spPr>
        <p:txBody>
          <a:bodyPr>
            <a:noAutofit/>
          </a:bodyPr>
          <a:lstStyle/>
          <a:p>
            <a:r>
              <a:rPr lang="en-US" sz="3200" b="1" dirty="0"/>
              <a:t>How to present the full Kairos Ministry at fundraising events</a:t>
            </a:r>
            <a:br>
              <a:rPr lang="en-US" sz="3200" dirty="0"/>
            </a:br>
            <a:endParaRPr lang="en-US" sz="3200" dirty="0"/>
          </a:p>
        </p:txBody>
      </p:sp>
      <p:pic>
        <p:nvPicPr>
          <p:cNvPr id="4" name="Picture 3">
            <a:extLst>
              <a:ext uri="{FF2B5EF4-FFF2-40B4-BE49-F238E27FC236}">
                <a16:creationId xmlns:a16="http://schemas.microsoft.com/office/drawing/2014/main" id="{5055DE3C-997C-3E87-5EFE-6EBD9E78F340}"/>
              </a:ext>
            </a:extLst>
          </p:cNvPr>
          <p:cNvPicPr>
            <a:picLocks noChangeAspect="1"/>
          </p:cNvPicPr>
          <p:nvPr/>
        </p:nvPicPr>
        <p:blipFill>
          <a:blip r:embed="rId3"/>
          <a:stretch>
            <a:fillRect/>
          </a:stretch>
        </p:blipFill>
        <p:spPr>
          <a:xfrm>
            <a:off x="303212" y="2371791"/>
            <a:ext cx="4712870" cy="3586265"/>
          </a:xfrm>
          <a:prstGeom prst="rect">
            <a:avLst/>
          </a:prstGeom>
          <a:ln>
            <a:noFill/>
          </a:ln>
          <a:effectLst>
            <a:outerShdw blurRad="292100" dist="139700" dir="2700000" algn="tl" rotWithShape="0">
              <a:srgbClr val="333333">
                <a:alpha val="65000"/>
              </a:srgbClr>
            </a:outerShdw>
          </a:effectLst>
        </p:spPr>
      </p:pic>
      <p:sp>
        <p:nvSpPr>
          <p:cNvPr id="17" name="TextBox 16">
            <a:extLst>
              <a:ext uri="{FF2B5EF4-FFF2-40B4-BE49-F238E27FC236}">
                <a16:creationId xmlns:a16="http://schemas.microsoft.com/office/drawing/2014/main" id="{94C543AF-B1BB-6EE0-7064-FDEF7F914102}"/>
              </a:ext>
            </a:extLst>
          </p:cNvPr>
          <p:cNvSpPr txBox="1"/>
          <p:nvPr/>
        </p:nvSpPr>
        <p:spPr>
          <a:xfrm>
            <a:off x="5256212" y="1905000"/>
            <a:ext cx="6781799" cy="4572000"/>
          </a:xfrm>
          <a:prstGeom prst="rect">
            <a:avLst/>
          </a:prstGeom>
        </p:spPr>
        <p:txBody>
          <a:bodyPr vert="horz" lIns="91440" tIns="45720" rIns="91440" bIns="45720" rtlCol="0">
            <a:normAutofit fontScale="85000" lnSpcReduction="20000"/>
          </a:bodyPr>
          <a:lstStyle/>
          <a:p>
            <a:pPr marL="342900" lvl="0" indent="-342900">
              <a:lnSpc>
                <a:spcPct val="90000"/>
              </a:lnSpc>
              <a:spcBef>
                <a:spcPct val="20000"/>
              </a:spcBef>
              <a:buFont typeface="Arial" panose="020B0604020202020204" pitchFamily="34" charset="0"/>
              <a:buChar char="•"/>
            </a:pPr>
            <a:r>
              <a:rPr lang="en-US" sz="3000" dirty="0">
                <a:solidFill>
                  <a:srgbClr val="485B71"/>
                </a:solidFill>
              </a:rPr>
              <a:t>Display banners that highlight the three programs.</a:t>
            </a:r>
          </a:p>
          <a:p>
            <a:pPr marL="342900" lvl="0" indent="-342900">
              <a:lnSpc>
                <a:spcPct val="90000"/>
              </a:lnSpc>
              <a:spcBef>
                <a:spcPct val="20000"/>
              </a:spcBef>
              <a:buFont typeface="Arial" panose="020B0604020202020204" pitchFamily="34" charset="0"/>
              <a:buChar char="•"/>
            </a:pPr>
            <a:r>
              <a:rPr lang="en-US" sz="3000" dirty="0">
                <a:solidFill>
                  <a:srgbClr val="485B71"/>
                </a:solidFill>
              </a:rPr>
              <a:t>Provide handouts that explain each Kairos ministry.</a:t>
            </a:r>
          </a:p>
          <a:p>
            <a:pPr marL="342900" lvl="0" indent="-342900">
              <a:lnSpc>
                <a:spcPct val="90000"/>
              </a:lnSpc>
              <a:spcBef>
                <a:spcPct val="20000"/>
              </a:spcBef>
              <a:buFont typeface="Arial" panose="020B0604020202020204" pitchFamily="34" charset="0"/>
              <a:buChar char="•"/>
            </a:pPr>
            <a:r>
              <a:rPr lang="en-US" sz="3000" dirty="0">
                <a:solidFill>
                  <a:srgbClr val="485B71"/>
                </a:solidFill>
              </a:rPr>
              <a:t>If possible, have a video running to explain the three ministry programs</a:t>
            </a:r>
          </a:p>
          <a:p>
            <a:pPr marL="342900" lvl="0" indent="-342900">
              <a:lnSpc>
                <a:spcPct val="90000"/>
              </a:lnSpc>
              <a:spcBef>
                <a:spcPct val="20000"/>
              </a:spcBef>
              <a:buFont typeface="Arial" panose="020B0604020202020204" pitchFamily="34" charset="0"/>
              <a:buChar char="•"/>
            </a:pPr>
            <a:r>
              <a:rPr lang="en-US" sz="3000" dirty="0">
                <a:solidFill>
                  <a:srgbClr val="485B71"/>
                </a:solidFill>
              </a:rPr>
              <a:t>Invite one or two past graduates to share how Kairos affected their lives and their loved ones.</a:t>
            </a:r>
          </a:p>
          <a:p>
            <a:pPr marL="342900" lvl="0" indent="-342900">
              <a:lnSpc>
                <a:spcPct val="90000"/>
              </a:lnSpc>
              <a:spcBef>
                <a:spcPct val="20000"/>
              </a:spcBef>
              <a:buFont typeface="Arial" panose="020B0604020202020204" pitchFamily="34" charset="0"/>
              <a:buChar char="•"/>
            </a:pPr>
            <a:r>
              <a:rPr lang="en-US" sz="3000" dirty="0">
                <a:solidFill>
                  <a:srgbClr val="485B71"/>
                </a:solidFill>
              </a:rPr>
              <a:t>Share upcoming weekend and closing dates.</a:t>
            </a:r>
          </a:p>
          <a:p>
            <a:pPr marL="342900" lvl="0" indent="-342900">
              <a:lnSpc>
                <a:spcPct val="90000"/>
              </a:lnSpc>
              <a:spcBef>
                <a:spcPct val="20000"/>
              </a:spcBef>
              <a:buFont typeface="Arial" panose="020B0604020202020204" pitchFamily="34" charset="0"/>
              <a:buChar char="•"/>
            </a:pPr>
            <a:r>
              <a:rPr lang="en-US" sz="3000" dirty="0">
                <a:solidFill>
                  <a:srgbClr val="485B71"/>
                </a:solidFill>
              </a:rPr>
              <a:t>Provide prayer vigils for upcoming events that they can pray for. </a:t>
            </a:r>
          </a:p>
          <a:p>
            <a:pPr marL="342900" lvl="0" indent="-342900">
              <a:lnSpc>
                <a:spcPct val="90000"/>
              </a:lnSpc>
              <a:spcBef>
                <a:spcPct val="20000"/>
              </a:spcBef>
              <a:buFont typeface="Arial" panose="020B0604020202020204" pitchFamily="34" charset="0"/>
              <a:buChar char="•"/>
            </a:pPr>
            <a:r>
              <a:rPr lang="en-US" sz="3000" dirty="0">
                <a:solidFill>
                  <a:srgbClr val="485B71"/>
                </a:solidFill>
              </a:rPr>
              <a:t>Offer contact cards so visitors can express interest and learn ways to get involved.</a:t>
            </a:r>
          </a:p>
          <a:p>
            <a:pPr marL="342900" indent="-342900">
              <a:lnSpc>
                <a:spcPct val="90000"/>
              </a:lnSpc>
              <a:spcBef>
                <a:spcPct val="20000"/>
              </a:spcBef>
              <a:buFont typeface="Arial" panose="020B0604020202020204" pitchFamily="34" charset="0"/>
              <a:buChar char="•"/>
            </a:pPr>
            <a:endParaRPr lang="en-US" sz="1500" dirty="0">
              <a:solidFill>
                <a:srgbClr val="485B71"/>
              </a:solidFill>
            </a:endParaRPr>
          </a:p>
          <a:p>
            <a:pPr marL="342900" marR="0" lvl="0" indent="-342900">
              <a:lnSpc>
                <a:spcPct val="90000"/>
              </a:lnSpc>
              <a:spcBef>
                <a:spcPct val="20000"/>
              </a:spcBef>
              <a:spcAft>
                <a:spcPts val="800"/>
              </a:spcAft>
              <a:buSzPts val="1200"/>
              <a:buFont typeface="Arial" panose="020B0604020202020204" pitchFamily="34" charset="0"/>
              <a:buChar char="•"/>
              <a:tabLst>
                <a:tab pos="457200" algn="l"/>
              </a:tabLst>
            </a:pPr>
            <a:endParaRPr lang="en-US" sz="1500" dirty="0">
              <a:solidFill>
                <a:srgbClr val="485B71"/>
              </a:solidFill>
              <a:effectLst/>
            </a:endParaRPr>
          </a:p>
        </p:txBody>
      </p:sp>
    </p:spTree>
    <p:extLst>
      <p:ext uri="{BB962C8B-B14F-4D97-AF65-F5344CB8AC3E}">
        <p14:creationId xmlns:p14="http://schemas.microsoft.com/office/powerpoint/2010/main" val="147342183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 calcmode="lin" valueType="num">
                                      <p:cBhvr additive="base">
                                        <p:cTn id="7"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7">
                                            <p:txEl>
                                              <p:pRg st="1" end="1"/>
                                            </p:txEl>
                                          </p:spTgt>
                                        </p:tgtEl>
                                        <p:attrNameLst>
                                          <p:attrName>style.visibility</p:attrName>
                                        </p:attrNameLst>
                                      </p:cBhvr>
                                      <p:to>
                                        <p:strVal val="visible"/>
                                      </p:to>
                                    </p:set>
                                    <p:anim calcmode="lin" valueType="num">
                                      <p:cBhvr additive="base">
                                        <p:cTn id="13" dur="500" fill="hold"/>
                                        <p:tgtEl>
                                          <p:spTgt spid="1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7">
                                            <p:txEl>
                                              <p:pRg st="2" end="2"/>
                                            </p:txEl>
                                          </p:spTgt>
                                        </p:tgtEl>
                                        <p:attrNameLst>
                                          <p:attrName>style.visibility</p:attrName>
                                        </p:attrNameLst>
                                      </p:cBhvr>
                                      <p:to>
                                        <p:strVal val="visible"/>
                                      </p:to>
                                    </p:set>
                                    <p:anim calcmode="lin" valueType="num">
                                      <p:cBhvr additive="base">
                                        <p:cTn id="19" dur="500" fill="hold"/>
                                        <p:tgtEl>
                                          <p:spTgt spid="1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7">
                                            <p:txEl>
                                              <p:pRg st="3" end="3"/>
                                            </p:txEl>
                                          </p:spTgt>
                                        </p:tgtEl>
                                        <p:attrNameLst>
                                          <p:attrName>style.visibility</p:attrName>
                                        </p:attrNameLst>
                                      </p:cBhvr>
                                      <p:to>
                                        <p:strVal val="visible"/>
                                      </p:to>
                                    </p:set>
                                    <p:anim calcmode="lin" valueType="num">
                                      <p:cBhvr additive="base">
                                        <p:cTn id="25" dur="500" fill="hold"/>
                                        <p:tgtEl>
                                          <p:spTgt spid="1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7">
                                            <p:txEl>
                                              <p:pRg st="4" end="4"/>
                                            </p:txEl>
                                          </p:spTgt>
                                        </p:tgtEl>
                                        <p:attrNameLst>
                                          <p:attrName>style.visibility</p:attrName>
                                        </p:attrNameLst>
                                      </p:cBhvr>
                                      <p:to>
                                        <p:strVal val="visible"/>
                                      </p:to>
                                    </p:set>
                                    <p:anim calcmode="lin" valueType="num">
                                      <p:cBhvr additive="base">
                                        <p:cTn id="31" dur="500" fill="hold"/>
                                        <p:tgtEl>
                                          <p:spTgt spid="1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7">
                                            <p:txEl>
                                              <p:pRg st="5" end="5"/>
                                            </p:txEl>
                                          </p:spTgt>
                                        </p:tgtEl>
                                        <p:attrNameLst>
                                          <p:attrName>style.visibility</p:attrName>
                                        </p:attrNameLst>
                                      </p:cBhvr>
                                      <p:to>
                                        <p:strVal val="visible"/>
                                      </p:to>
                                    </p:set>
                                    <p:anim calcmode="lin" valueType="num">
                                      <p:cBhvr additive="base">
                                        <p:cTn id="37" dur="500" fill="hold"/>
                                        <p:tgtEl>
                                          <p:spTgt spid="17">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7">
                                            <p:txEl>
                                              <p:pRg st="6" end="6"/>
                                            </p:txEl>
                                          </p:spTgt>
                                        </p:tgtEl>
                                        <p:attrNameLst>
                                          <p:attrName>style.visibility</p:attrName>
                                        </p:attrNameLst>
                                      </p:cBhvr>
                                      <p:to>
                                        <p:strVal val="visible"/>
                                      </p:to>
                                    </p:set>
                                    <p:anim calcmode="lin" valueType="num">
                                      <p:cBhvr additive="base">
                                        <p:cTn id="43" dur="500" fill="hold"/>
                                        <p:tgtEl>
                                          <p:spTgt spid="17">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CE6B1FBB-963C-B8D9-10B6-DC29ADE13A6E}"/>
              </a:ext>
            </a:extLst>
          </p:cNvPr>
          <p:cNvSpPr txBox="1"/>
          <p:nvPr/>
        </p:nvSpPr>
        <p:spPr>
          <a:xfrm>
            <a:off x="643474" y="1600200"/>
            <a:ext cx="10969943" cy="808034"/>
          </a:xfrm>
          <a:prstGeom prst="rect">
            <a:avLst/>
          </a:prstGeom>
        </p:spPr>
        <p:txBody>
          <a:bodyPr vert="horz" lIns="91440" tIns="45720" rIns="91440" bIns="45720" rtlCol="0" anchor="ctr">
            <a:normAutofit lnSpcReduction="10000"/>
          </a:bodyPr>
          <a:lstStyle/>
          <a:p>
            <a:pPr algn="ctr">
              <a:spcBef>
                <a:spcPct val="0"/>
              </a:spcBef>
              <a:spcAft>
                <a:spcPts val="600"/>
              </a:spcAft>
            </a:pPr>
            <a:r>
              <a:rPr lang="en-US" sz="4400" b="1" kern="1200" dirty="0">
                <a:solidFill>
                  <a:srgbClr val="485B71"/>
                </a:solidFill>
                <a:latin typeface="+mj-lt"/>
                <a:ea typeface="+mj-ea"/>
                <a:cs typeface="+mj-cs"/>
              </a:rPr>
              <a:t>Recruiting Ventures</a:t>
            </a:r>
            <a:endParaRPr lang="en-US" sz="4400" kern="1200" dirty="0">
              <a:solidFill>
                <a:srgbClr val="485B71"/>
              </a:solidFill>
              <a:latin typeface="+mj-lt"/>
              <a:ea typeface="+mj-ea"/>
              <a:cs typeface="+mj-cs"/>
            </a:endParaRPr>
          </a:p>
          <a:p>
            <a:pPr algn="ctr">
              <a:spcBef>
                <a:spcPct val="0"/>
              </a:spcBef>
              <a:spcAft>
                <a:spcPts val="600"/>
              </a:spcAft>
            </a:pPr>
            <a:endParaRPr lang="en-US" sz="4400" kern="1200" dirty="0">
              <a:solidFill>
                <a:srgbClr val="485B71"/>
              </a:solidFill>
              <a:latin typeface="+mj-lt"/>
              <a:ea typeface="+mj-ea"/>
              <a:cs typeface="+mj-cs"/>
            </a:endParaRPr>
          </a:p>
        </p:txBody>
      </p:sp>
      <p:pic>
        <p:nvPicPr>
          <p:cNvPr id="4" name="Picture 3">
            <a:extLst>
              <a:ext uri="{FF2B5EF4-FFF2-40B4-BE49-F238E27FC236}">
                <a16:creationId xmlns:a16="http://schemas.microsoft.com/office/drawing/2014/main" id="{D5E7908C-A139-14E5-E0BB-90A71DDDC5E9}"/>
              </a:ext>
            </a:extLst>
          </p:cNvPr>
          <p:cNvPicPr>
            <a:picLocks noChangeAspect="1"/>
          </p:cNvPicPr>
          <p:nvPr/>
        </p:nvPicPr>
        <p:blipFill>
          <a:blip r:embed="rId2"/>
          <a:srcRect l="21177" r="20201" b="1"/>
          <a:stretch>
            <a:fillRect/>
          </a:stretch>
        </p:blipFill>
        <p:spPr>
          <a:xfrm>
            <a:off x="643494" y="2590800"/>
            <a:ext cx="5383358" cy="358139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3" name="TextBox 2">
            <a:extLst>
              <a:ext uri="{FF2B5EF4-FFF2-40B4-BE49-F238E27FC236}">
                <a16:creationId xmlns:a16="http://schemas.microsoft.com/office/drawing/2014/main" id="{21294E59-B4B9-D578-4FF2-CCFB52F3B0F1}"/>
              </a:ext>
            </a:extLst>
          </p:cNvPr>
          <p:cNvSpPr txBox="1"/>
          <p:nvPr/>
        </p:nvSpPr>
        <p:spPr>
          <a:xfrm>
            <a:off x="6230019" y="2590800"/>
            <a:ext cx="5383398" cy="3581397"/>
          </a:xfrm>
          <a:prstGeom prst="rect">
            <a:avLst/>
          </a:prstGeom>
        </p:spPr>
        <p:txBody>
          <a:bodyPr vert="horz" lIns="91440" tIns="45720" rIns="91440" bIns="45720" rtlCol="0">
            <a:normAutofit/>
          </a:bodyPr>
          <a:lstStyle/>
          <a:p>
            <a:pPr marL="514350" marR="0" indent="-514350">
              <a:lnSpc>
                <a:spcPct val="90000"/>
              </a:lnSpc>
              <a:spcBef>
                <a:spcPct val="20000"/>
              </a:spcBef>
              <a:spcAft>
                <a:spcPts val="800"/>
              </a:spcAft>
              <a:buFont typeface="Arial" panose="020B0604020202020204" pitchFamily="34" charset="0"/>
              <a:buChar char="•"/>
            </a:pPr>
            <a:r>
              <a:rPr lang="en-US" sz="3200" dirty="0">
                <a:solidFill>
                  <a:srgbClr val="485B71"/>
                </a:solidFill>
                <a:effectLst/>
              </a:rPr>
              <a:t>Recruiting means stepping out in faith to invite others into the ministry. </a:t>
            </a:r>
          </a:p>
          <a:p>
            <a:pPr marL="514350" marR="0" indent="-514350">
              <a:lnSpc>
                <a:spcPct val="90000"/>
              </a:lnSpc>
              <a:spcBef>
                <a:spcPct val="20000"/>
              </a:spcBef>
              <a:spcAft>
                <a:spcPts val="800"/>
              </a:spcAft>
              <a:buFont typeface="Arial" panose="020B0604020202020204" pitchFamily="34" charset="0"/>
              <a:buChar char="•"/>
            </a:pPr>
            <a:r>
              <a:rPr lang="en-US" sz="3200" dirty="0">
                <a:solidFill>
                  <a:srgbClr val="485B71"/>
                </a:solidFill>
              </a:rPr>
              <a:t>Recruiting is essential to the strength and growth of all three Kairos ministry programs.</a:t>
            </a:r>
          </a:p>
          <a:p>
            <a:pPr marL="342900" lvl="0" indent="-342900">
              <a:lnSpc>
                <a:spcPct val="90000"/>
              </a:lnSpc>
              <a:spcBef>
                <a:spcPct val="20000"/>
              </a:spcBef>
              <a:spcAft>
                <a:spcPts val="800"/>
              </a:spcAft>
              <a:buSzPts val="1000"/>
              <a:buFont typeface="Arial" panose="020B0604020202020204" pitchFamily="34" charset="0"/>
              <a:buChar char="•"/>
              <a:tabLst>
                <a:tab pos="457200" algn="l"/>
              </a:tabLst>
            </a:pPr>
            <a:endParaRPr lang="en-US" sz="2800" dirty="0">
              <a:solidFill>
                <a:srgbClr val="485B71"/>
              </a:solidFill>
            </a:endParaRPr>
          </a:p>
        </p:txBody>
      </p:sp>
    </p:spTree>
    <p:extLst>
      <p:ext uri="{BB962C8B-B14F-4D97-AF65-F5344CB8AC3E}">
        <p14:creationId xmlns:p14="http://schemas.microsoft.com/office/powerpoint/2010/main" val="125905939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4BF692D-07C2-CC94-5AE7-407ABDF5DF4E}"/>
              </a:ext>
            </a:extLst>
          </p:cNvPr>
          <p:cNvSpPr txBox="1"/>
          <p:nvPr/>
        </p:nvSpPr>
        <p:spPr>
          <a:xfrm>
            <a:off x="303213" y="1600203"/>
            <a:ext cx="11582400" cy="5029197"/>
          </a:xfrm>
          <a:prstGeom prst="rect">
            <a:avLst/>
          </a:prstGeom>
        </p:spPr>
        <p:txBody>
          <a:bodyPr vert="horz" lIns="91440" tIns="45720" rIns="91440" bIns="45720" rtlCol="0">
            <a:noAutofit/>
          </a:bodyPr>
          <a:lstStyle/>
          <a:p>
            <a:pPr marR="0">
              <a:lnSpc>
                <a:spcPct val="90000"/>
              </a:lnSpc>
              <a:spcBef>
                <a:spcPct val="20000"/>
              </a:spcBef>
              <a:spcAft>
                <a:spcPts val="800"/>
              </a:spcAft>
            </a:pPr>
            <a:r>
              <a:rPr lang="en-US" sz="3200" b="1" dirty="0">
                <a:solidFill>
                  <a:srgbClr val="485B71"/>
                </a:solidFill>
                <a:effectLst/>
              </a:rPr>
              <a:t>Effective ways to recruit:</a:t>
            </a:r>
            <a:endParaRPr lang="en-US" sz="3200" dirty="0">
              <a:solidFill>
                <a:srgbClr val="485B71"/>
              </a:solidFill>
              <a:effectLst/>
            </a:endParaRPr>
          </a:p>
          <a:p>
            <a:pPr marR="0" lvl="0">
              <a:lnSpc>
                <a:spcPct val="90000"/>
              </a:lnSpc>
              <a:spcBef>
                <a:spcPct val="20000"/>
              </a:spcBef>
              <a:buSzPts val="1000"/>
              <a:tabLst>
                <a:tab pos="457200" algn="l"/>
              </a:tabLst>
            </a:pPr>
            <a:r>
              <a:rPr lang="en-US" sz="2600" dirty="0">
                <a:solidFill>
                  <a:srgbClr val="485B71"/>
                </a:solidFill>
                <a:effectLst/>
              </a:rPr>
              <a:t>Connect with people at work, in your neighborhood, at church, at mission events, and in other community settings.</a:t>
            </a:r>
          </a:p>
          <a:p>
            <a:pPr marR="0" lvl="0">
              <a:lnSpc>
                <a:spcPct val="90000"/>
              </a:lnSpc>
              <a:spcBef>
                <a:spcPct val="20000"/>
              </a:spcBef>
              <a:buSzPts val="1000"/>
              <a:tabLst>
                <a:tab pos="457200" algn="l"/>
              </a:tabLst>
            </a:pPr>
            <a:endParaRPr lang="en-US" sz="2600" dirty="0">
              <a:solidFill>
                <a:srgbClr val="485B71"/>
              </a:solidFill>
              <a:effectLst/>
            </a:endParaRPr>
          </a:p>
          <a:p>
            <a:pPr marL="800100" lvl="2" indent="-342900">
              <a:lnSpc>
                <a:spcPct val="90000"/>
              </a:lnSpc>
              <a:spcBef>
                <a:spcPct val="20000"/>
              </a:spcBef>
              <a:buFont typeface="Arial" panose="020B0604020202020204" pitchFamily="34" charset="0"/>
              <a:buChar char="•"/>
            </a:pPr>
            <a:r>
              <a:rPr lang="en-US" sz="2600" dirty="0">
                <a:solidFill>
                  <a:srgbClr val="485B71"/>
                </a:solidFill>
                <a:effectLst/>
              </a:rPr>
              <a:t>When appropriate, use tables, displays, conversations, and Kairos One Ministry Three Programs business cards to invite people to learn more and get involved.</a:t>
            </a:r>
          </a:p>
          <a:p>
            <a:pPr marL="800100" lvl="2" indent="-342900">
              <a:lnSpc>
                <a:spcPct val="90000"/>
              </a:lnSpc>
              <a:spcBef>
                <a:spcPct val="20000"/>
              </a:spcBef>
              <a:buFont typeface="Arial" panose="020B0604020202020204" pitchFamily="34" charset="0"/>
              <a:buChar char="•"/>
            </a:pPr>
            <a:r>
              <a:rPr lang="en-US" sz="2600" dirty="0">
                <a:solidFill>
                  <a:srgbClr val="485B71"/>
                </a:solidFill>
                <a:effectLst/>
              </a:rPr>
              <a:t>Be prepared to explain any of the three ministry programs at any event and show how Kairos can meet a person’s needs through the appropriate program.</a:t>
            </a:r>
          </a:p>
          <a:p>
            <a:pPr marL="1371600" lvl="4" indent="-457200">
              <a:lnSpc>
                <a:spcPct val="90000"/>
              </a:lnSpc>
              <a:spcBef>
                <a:spcPct val="20000"/>
              </a:spcBef>
              <a:buFont typeface="Courier New" panose="02070309020205020404" pitchFamily="49" charset="0"/>
              <a:buChar char="o"/>
            </a:pPr>
            <a:r>
              <a:rPr lang="en-US" sz="2600" dirty="0">
                <a:solidFill>
                  <a:srgbClr val="485B71"/>
                </a:solidFill>
                <a:effectLst/>
              </a:rPr>
              <a:t>Share what you have seen God do through Kairos weekends and continuing ministry.</a:t>
            </a:r>
          </a:p>
          <a:p>
            <a:pPr marL="1371600" lvl="4" indent="-457200">
              <a:lnSpc>
                <a:spcPct val="90000"/>
              </a:lnSpc>
              <a:spcBef>
                <a:spcPct val="20000"/>
              </a:spcBef>
              <a:buFont typeface="Courier New" panose="02070309020205020404" pitchFamily="49" charset="0"/>
              <a:buChar char="o"/>
            </a:pPr>
            <a:endParaRPr lang="en-US" dirty="0">
              <a:solidFill>
                <a:srgbClr val="485B71"/>
              </a:solidFill>
              <a:effectLst/>
            </a:endParaRPr>
          </a:p>
          <a:p>
            <a:pPr marR="0" lvl="0" algn="ctr">
              <a:lnSpc>
                <a:spcPct val="90000"/>
              </a:lnSpc>
              <a:spcBef>
                <a:spcPct val="20000"/>
              </a:spcBef>
              <a:spcAft>
                <a:spcPts val="800"/>
              </a:spcAft>
              <a:buSzPts val="1000"/>
              <a:tabLst>
                <a:tab pos="457200" algn="l"/>
              </a:tabLst>
            </a:pPr>
            <a:r>
              <a:rPr lang="en-US" sz="2500" b="1" dirty="0">
                <a:solidFill>
                  <a:srgbClr val="485B71"/>
                </a:solidFill>
                <a:effectLst/>
              </a:rPr>
              <a:t>Live out the values of Kairos daily so others can see the ministry’s impact on your life.</a:t>
            </a:r>
          </a:p>
        </p:txBody>
      </p:sp>
    </p:spTree>
    <p:extLst>
      <p:ext uri="{BB962C8B-B14F-4D97-AF65-F5344CB8AC3E}">
        <p14:creationId xmlns:p14="http://schemas.microsoft.com/office/powerpoint/2010/main" val="246850002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 calcmode="lin" valueType="num">
                                      <p:cBhvr additive="base">
                                        <p:cTn id="1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 calcmode="lin" valueType="num">
                                      <p:cBhvr additive="base">
                                        <p:cTn id="20"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 calcmode="lin" valueType="num">
                                      <p:cBhvr additive="base">
                                        <p:cTn id="26"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 calcmode="lin" valueType="num">
                                      <p:cBhvr additive="base">
                                        <p:cTn id="32"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extBox 2">
            <a:extLst>
              <a:ext uri="{FF2B5EF4-FFF2-40B4-BE49-F238E27FC236}">
                <a16:creationId xmlns:a16="http://schemas.microsoft.com/office/drawing/2014/main" id="{C694C0FB-72DB-D3DB-3718-7B4C0A00E1FA}"/>
              </a:ext>
            </a:extLst>
          </p:cNvPr>
          <p:cNvGraphicFramePr/>
          <p:nvPr>
            <p:extLst>
              <p:ext uri="{D42A27DB-BD31-4B8C-83A1-F6EECF244321}">
                <p14:modId xmlns:p14="http://schemas.microsoft.com/office/powerpoint/2010/main" val="1353073307"/>
              </p:ext>
            </p:extLst>
          </p:nvPr>
        </p:nvGraphicFramePr>
        <p:xfrm>
          <a:off x="609441" y="1600203"/>
          <a:ext cx="10969943" cy="42671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31508835"/>
      </p:ext>
    </p:extLst>
  </p:cSld>
  <p:clrMapOvr>
    <a:masterClrMapping/>
  </p:clrMapOvr>
  <p:transition spd="slow">
    <p:randomBar dir="vert"/>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7F1441EB-8607-BD3F-160E-4CDDB24BE282}"/>
              </a:ext>
            </a:extLst>
          </p:cNvPr>
          <p:cNvSpPr txBox="1"/>
          <p:nvPr/>
        </p:nvSpPr>
        <p:spPr>
          <a:xfrm>
            <a:off x="643474" y="1378435"/>
            <a:ext cx="10969943" cy="1029799"/>
          </a:xfrm>
          <a:prstGeom prst="rect">
            <a:avLst/>
          </a:prstGeom>
        </p:spPr>
        <p:txBody>
          <a:bodyPr vert="horz" lIns="91440" tIns="45720" rIns="91440" bIns="45720" rtlCol="0" anchor="ctr">
            <a:normAutofit/>
          </a:bodyPr>
          <a:lstStyle/>
          <a:p>
            <a:pPr algn="ctr">
              <a:spcBef>
                <a:spcPct val="0"/>
              </a:spcBef>
              <a:spcAft>
                <a:spcPts val="600"/>
              </a:spcAft>
            </a:pPr>
            <a:r>
              <a:rPr lang="en-US" sz="4400" b="1" kern="1200" dirty="0">
                <a:solidFill>
                  <a:srgbClr val="485B71"/>
                </a:solidFill>
                <a:latin typeface="+mj-lt"/>
                <a:ea typeface="+mj-ea"/>
                <a:cs typeface="+mj-cs"/>
              </a:rPr>
              <a:t>Church Presentations</a:t>
            </a:r>
          </a:p>
        </p:txBody>
      </p:sp>
      <p:sp>
        <p:nvSpPr>
          <p:cNvPr id="6" name="TextBox 5">
            <a:extLst>
              <a:ext uri="{FF2B5EF4-FFF2-40B4-BE49-F238E27FC236}">
                <a16:creationId xmlns:a16="http://schemas.microsoft.com/office/drawing/2014/main" id="{62A5B6F2-4658-E682-DFAD-4CD79E910E82}"/>
              </a:ext>
            </a:extLst>
          </p:cNvPr>
          <p:cNvSpPr txBox="1"/>
          <p:nvPr/>
        </p:nvSpPr>
        <p:spPr>
          <a:xfrm>
            <a:off x="455612" y="2408234"/>
            <a:ext cx="6553200" cy="3992566"/>
          </a:xfrm>
          <a:prstGeom prst="rect">
            <a:avLst/>
          </a:prstGeom>
        </p:spPr>
        <p:txBody>
          <a:bodyPr vert="horz" lIns="91440" tIns="45720" rIns="91440" bIns="45720" rtlCol="0">
            <a:normAutofit fontScale="92500" lnSpcReduction="10000"/>
          </a:bodyPr>
          <a:lstStyle/>
          <a:p>
            <a:pPr marR="0">
              <a:lnSpc>
                <a:spcPct val="90000"/>
              </a:lnSpc>
              <a:spcBef>
                <a:spcPct val="20000"/>
              </a:spcBef>
              <a:spcAft>
                <a:spcPts val="800"/>
              </a:spcAft>
            </a:pPr>
            <a:r>
              <a:rPr lang="en-US" sz="3200" b="1" dirty="0">
                <a:solidFill>
                  <a:srgbClr val="485B71"/>
                </a:solidFill>
                <a:effectLst/>
              </a:rPr>
              <a:t>Contact churches to request: </a:t>
            </a:r>
          </a:p>
          <a:p>
            <a:pPr marR="0">
              <a:lnSpc>
                <a:spcPct val="90000"/>
              </a:lnSpc>
              <a:spcBef>
                <a:spcPct val="20000"/>
              </a:spcBef>
              <a:spcAft>
                <a:spcPts val="800"/>
              </a:spcAft>
            </a:pPr>
            <a:endParaRPr lang="en-US" sz="3200" dirty="0">
              <a:solidFill>
                <a:srgbClr val="485B71"/>
              </a:solidFill>
              <a:effectLst/>
            </a:endParaRPr>
          </a:p>
          <a:p>
            <a:pPr marL="342900" marR="0" lvl="0" indent="-342900">
              <a:lnSpc>
                <a:spcPct val="90000"/>
              </a:lnSpc>
              <a:spcBef>
                <a:spcPct val="20000"/>
              </a:spcBef>
              <a:buFont typeface="Arial" panose="020B0604020202020204" pitchFamily="34" charset="0"/>
              <a:buChar char="•"/>
            </a:pPr>
            <a:r>
              <a:rPr lang="en-US" sz="3200" dirty="0">
                <a:solidFill>
                  <a:srgbClr val="485B71"/>
                </a:solidFill>
                <a:effectLst/>
              </a:rPr>
              <a:t>Prayer for the ministry</a:t>
            </a:r>
          </a:p>
          <a:p>
            <a:pPr marR="0" lvl="0">
              <a:lnSpc>
                <a:spcPct val="90000"/>
              </a:lnSpc>
              <a:spcBef>
                <a:spcPct val="20000"/>
              </a:spcBef>
            </a:pPr>
            <a:endParaRPr lang="en-US" sz="2600" dirty="0">
              <a:solidFill>
                <a:srgbClr val="485B71"/>
              </a:solidFill>
              <a:effectLst/>
            </a:endParaRPr>
          </a:p>
          <a:p>
            <a:pPr marL="342900" marR="0" lvl="0" indent="-342900">
              <a:lnSpc>
                <a:spcPct val="90000"/>
              </a:lnSpc>
              <a:spcBef>
                <a:spcPct val="20000"/>
              </a:spcBef>
              <a:buFont typeface="Arial" panose="020B0604020202020204" pitchFamily="34" charset="0"/>
              <a:buChar char="•"/>
            </a:pPr>
            <a:r>
              <a:rPr lang="en-US" sz="3200" dirty="0">
                <a:solidFill>
                  <a:srgbClr val="485B71"/>
                </a:solidFill>
                <a:effectLst/>
              </a:rPr>
              <a:t>Permission to present Kairos during a worship service or church event.</a:t>
            </a:r>
          </a:p>
          <a:p>
            <a:pPr marL="342900" marR="0" lvl="0" indent="-342900">
              <a:lnSpc>
                <a:spcPct val="90000"/>
              </a:lnSpc>
              <a:spcBef>
                <a:spcPct val="20000"/>
              </a:spcBef>
              <a:buFont typeface="Arial" panose="020B0604020202020204" pitchFamily="34" charset="0"/>
              <a:buChar char="•"/>
            </a:pPr>
            <a:endParaRPr lang="en-US" sz="2600" dirty="0">
              <a:solidFill>
                <a:srgbClr val="485B71"/>
              </a:solidFill>
              <a:effectLst/>
            </a:endParaRPr>
          </a:p>
          <a:p>
            <a:pPr marL="342900" marR="0" lvl="0" indent="-342900">
              <a:lnSpc>
                <a:spcPct val="90000"/>
              </a:lnSpc>
              <a:spcBef>
                <a:spcPct val="20000"/>
              </a:spcBef>
              <a:buFont typeface="Arial" panose="020B0604020202020204" pitchFamily="34" charset="0"/>
              <a:buChar char="•"/>
            </a:pPr>
            <a:r>
              <a:rPr lang="en-US" sz="3200" dirty="0">
                <a:solidFill>
                  <a:srgbClr val="485B71"/>
                </a:solidFill>
                <a:effectLst/>
              </a:rPr>
              <a:t>Financial support for Kairos as a mission</a:t>
            </a:r>
          </a:p>
          <a:p>
            <a:pPr marL="342900" marR="0" indent="-342900">
              <a:lnSpc>
                <a:spcPct val="90000"/>
              </a:lnSpc>
              <a:spcBef>
                <a:spcPct val="20000"/>
              </a:spcBef>
              <a:spcAft>
                <a:spcPts val="800"/>
              </a:spcAft>
              <a:buFont typeface="Arial" panose="020B0604020202020204" pitchFamily="34" charset="0"/>
              <a:buChar char="•"/>
            </a:pPr>
            <a:endParaRPr lang="en-US" sz="2200" dirty="0">
              <a:solidFill>
                <a:srgbClr val="485B71"/>
              </a:solidFill>
              <a:effectLst/>
            </a:endParaRPr>
          </a:p>
        </p:txBody>
      </p:sp>
      <p:pic>
        <p:nvPicPr>
          <p:cNvPr id="3" name="Picture 2">
            <a:extLst>
              <a:ext uri="{FF2B5EF4-FFF2-40B4-BE49-F238E27FC236}">
                <a16:creationId xmlns:a16="http://schemas.microsoft.com/office/drawing/2014/main" id="{E9A2374D-9E58-7B7F-5CDF-F8383ACF1B94}"/>
              </a:ext>
            </a:extLst>
          </p:cNvPr>
          <p:cNvPicPr>
            <a:picLocks noChangeAspect="1"/>
          </p:cNvPicPr>
          <p:nvPr/>
        </p:nvPicPr>
        <p:blipFill>
          <a:blip r:embed="rId3"/>
          <a:srcRect t="25500" b="27765"/>
          <a:stretch>
            <a:fillRect/>
          </a:stretch>
        </p:blipFill>
        <p:spPr>
          <a:xfrm>
            <a:off x="7008812" y="2408235"/>
            <a:ext cx="4876800" cy="3992566"/>
          </a:xfrm>
          <a:prstGeom prst="rect">
            <a:avLst/>
          </a:prstGeom>
          <a:ln>
            <a:noFill/>
          </a:ln>
          <a:effectLst>
            <a:softEdge rad="112500"/>
          </a:effectLst>
        </p:spPr>
      </p:pic>
    </p:spTree>
    <p:extLst>
      <p:ext uri="{BB962C8B-B14F-4D97-AF65-F5344CB8AC3E}">
        <p14:creationId xmlns:p14="http://schemas.microsoft.com/office/powerpoint/2010/main" val="275643722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 calcmode="lin" valueType="num">
                                      <p:cBhvr additive="base">
                                        <p:cTn id="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anim calcmode="lin" valueType="num">
                                      <p:cBhvr additive="base">
                                        <p:cTn id="1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anim calcmode="lin" valueType="num">
                                      <p:cBhvr additive="base">
                                        <p:cTn id="19"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3D8D8-5F05-FB4B-6715-FDA34500594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6AE6E4C-1A9C-4ABE-275E-D2A870CBF05B}"/>
              </a:ext>
            </a:extLst>
          </p:cNvPr>
          <p:cNvSpPr txBox="1"/>
          <p:nvPr/>
        </p:nvSpPr>
        <p:spPr>
          <a:xfrm>
            <a:off x="531813" y="1600203"/>
            <a:ext cx="11125200" cy="5181597"/>
          </a:xfrm>
          <a:prstGeom prst="rect">
            <a:avLst/>
          </a:prstGeom>
        </p:spPr>
        <p:txBody>
          <a:bodyPr vert="horz" lIns="91440" tIns="45720" rIns="91440" bIns="45720" rtlCol="0">
            <a:normAutofit/>
          </a:bodyPr>
          <a:lstStyle/>
          <a:p>
            <a:pPr marR="0">
              <a:lnSpc>
                <a:spcPct val="90000"/>
              </a:lnSpc>
              <a:spcBef>
                <a:spcPct val="20000"/>
              </a:spcBef>
              <a:spcAft>
                <a:spcPts val="800"/>
              </a:spcAft>
            </a:pPr>
            <a:r>
              <a:rPr lang="en-US" sz="4400" b="1" dirty="0">
                <a:solidFill>
                  <a:srgbClr val="485B71"/>
                </a:solidFill>
                <a:effectLst/>
              </a:rPr>
              <a:t>Helpful elements for a church presentation</a:t>
            </a:r>
          </a:p>
          <a:p>
            <a:pPr marL="342900" indent="-342900">
              <a:lnSpc>
                <a:spcPct val="90000"/>
              </a:lnSpc>
              <a:spcBef>
                <a:spcPct val="20000"/>
              </a:spcBef>
              <a:spcAft>
                <a:spcPts val="800"/>
              </a:spcAft>
              <a:buFont typeface="Arial" panose="020B0604020202020204" pitchFamily="34" charset="0"/>
              <a:buChar char="•"/>
            </a:pPr>
            <a:r>
              <a:rPr lang="en-US" sz="3200" dirty="0">
                <a:solidFill>
                  <a:srgbClr val="485B71"/>
                </a:solidFill>
              </a:rPr>
              <a:t>Open with prayer and thank the church for the opportunity to share.</a:t>
            </a:r>
          </a:p>
          <a:p>
            <a:pPr marL="342900" indent="-342900">
              <a:lnSpc>
                <a:spcPct val="90000"/>
              </a:lnSpc>
              <a:spcBef>
                <a:spcPct val="20000"/>
              </a:spcBef>
              <a:spcAft>
                <a:spcPts val="800"/>
              </a:spcAft>
              <a:buFont typeface="Arial" panose="020B0604020202020204" pitchFamily="34" charset="0"/>
              <a:buChar char="•"/>
            </a:pPr>
            <a:r>
              <a:rPr lang="en-US" sz="3200" dirty="0">
                <a:solidFill>
                  <a:srgbClr val="485B71"/>
                </a:solidFill>
              </a:rPr>
              <a:t>Share a brief overview of Kairos Prison Ministry.</a:t>
            </a:r>
          </a:p>
          <a:p>
            <a:pPr marL="914400" lvl="1" indent="-457200">
              <a:lnSpc>
                <a:spcPct val="90000"/>
              </a:lnSpc>
              <a:spcBef>
                <a:spcPct val="20000"/>
              </a:spcBef>
              <a:spcAft>
                <a:spcPts val="800"/>
              </a:spcAft>
              <a:buFont typeface="Courier New" panose="02070309020205020404" pitchFamily="49" charset="0"/>
              <a:buChar char="o"/>
            </a:pPr>
            <a:r>
              <a:rPr lang="en-US" sz="3200" dirty="0">
                <a:solidFill>
                  <a:srgbClr val="485B71"/>
                </a:solidFill>
              </a:rPr>
              <a:t>Explain how Kairos impacts participants, families, and institutions.</a:t>
            </a:r>
          </a:p>
          <a:p>
            <a:pPr marL="342900" indent="-342900">
              <a:lnSpc>
                <a:spcPct val="90000"/>
              </a:lnSpc>
              <a:spcBef>
                <a:spcPct val="20000"/>
              </a:spcBef>
              <a:spcAft>
                <a:spcPts val="800"/>
              </a:spcAft>
              <a:buFont typeface="Arial" panose="020B0604020202020204" pitchFamily="34" charset="0"/>
              <a:buChar char="•"/>
            </a:pPr>
            <a:r>
              <a:rPr lang="en-US" sz="3200" dirty="0">
                <a:solidFill>
                  <a:srgbClr val="485B71"/>
                </a:solidFill>
              </a:rPr>
              <a:t>Show a Kairos video that fits the time available.</a:t>
            </a:r>
          </a:p>
          <a:p>
            <a:pPr>
              <a:lnSpc>
                <a:spcPct val="90000"/>
              </a:lnSpc>
              <a:spcBef>
                <a:spcPct val="20000"/>
              </a:spcBef>
              <a:spcAft>
                <a:spcPts val="800"/>
              </a:spcAft>
            </a:pPr>
            <a:endParaRPr lang="en-US" sz="4400" dirty="0">
              <a:solidFill>
                <a:srgbClr val="485B71"/>
              </a:solidFill>
            </a:endParaRPr>
          </a:p>
          <a:p>
            <a:pPr marL="457200" indent="-457200">
              <a:lnSpc>
                <a:spcPct val="90000"/>
              </a:lnSpc>
              <a:spcBef>
                <a:spcPct val="20000"/>
              </a:spcBef>
              <a:spcAft>
                <a:spcPts val="800"/>
              </a:spcAft>
              <a:buFont typeface="Arial" panose="020B0604020202020204" pitchFamily="34" charset="0"/>
              <a:buChar char="•"/>
            </a:pPr>
            <a:endParaRPr lang="en-US" sz="2800" dirty="0">
              <a:solidFill>
                <a:srgbClr val="485B71"/>
              </a:solidFill>
            </a:endParaRPr>
          </a:p>
          <a:p>
            <a:pPr marL="457200" indent="-457200">
              <a:lnSpc>
                <a:spcPct val="90000"/>
              </a:lnSpc>
              <a:spcBef>
                <a:spcPct val="20000"/>
              </a:spcBef>
              <a:spcAft>
                <a:spcPts val="800"/>
              </a:spcAft>
              <a:buFont typeface="Arial" panose="020B0604020202020204" pitchFamily="34" charset="0"/>
              <a:buChar char="•"/>
            </a:pPr>
            <a:endParaRPr lang="en-US" sz="2800" dirty="0">
              <a:solidFill>
                <a:srgbClr val="485B71"/>
              </a:solidFill>
            </a:endParaRPr>
          </a:p>
          <a:p>
            <a:pPr marL="457200" marR="0" indent="-457200">
              <a:lnSpc>
                <a:spcPct val="90000"/>
              </a:lnSpc>
              <a:spcBef>
                <a:spcPct val="20000"/>
              </a:spcBef>
              <a:spcAft>
                <a:spcPts val="800"/>
              </a:spcAft>
              <a:buFont typeface="Arial" panose="020B0604020202020204" pitchFamily="34" charset="0"/>
              <a:buChar char="•"/>
            </a:pPr>
            <a:endParaRPr lang="en-US" sz="2800" b="1" dirty="0">
              <a:solidFill>
                <a:srgbClr val="485B71"/>
              </a:solidFill>
            </a:endParaRPr>
          </a:p>
          <a:p>
            <a:pPr marL="457200" marR="0" indent="-457200">
              <a:lnSpc>
                <a:spcPct val="90000"/>
              </a:lnSpc>
              <a:spcBef>
                <a:spcPct val="20000"/>
              </a:spcBef>
              <a:spcAft>
                <a:spcPts val="800"/>
              </a:spcAft>
              <a:buFont typeface="Arial" panose="020B0604020202020204" pitchFamily="34" charset="0"/>
              <a:buChar char="•"/>
            </a:pPr>
            <a:endParaRPr lang="en-US" sz="2800" dirty="0">
              <a:solidFill>
                <a:srgbClr val="485B71"/>
              </a:solidFill>
              <a:effectLst/>
            </a:endParaRPr>
          </a:p>
        </p:txBody>
      </p:sp>
    </p:spTree>
    <p:extLst>
      <p:ext uri="{BB962C8B-B14F-4D97-AF65-F5344CB8AC3E}">
        <p14:creationId xmlns:p14="http://schemas.microsoft.com/office/powerpoint/2010/main" val="281920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72501-31D5-7BE7-B362-B0C16A75264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0FB0DFB-813A-1213-5884-DD4D48982BA6}"/>
              </a:ext>
            </a:extLst>
          </p:cNvPr>
          <p:cNvSpPr txBox="1"/>
          <p:nvPr/>
        </p:nvSpPr>
        <p:spPr>
          <a:xfrm>
            <a:off x="531812" y="1600203"/>
            <a:ext cx="11201401" cy="5181597"/>
          </a:xfrm>
          <a:prstGeom prst="rect">
            <a:avLst/>
          </a:prstGeom>
        </p:spPr>
        <p:txBody>
          <a:bodyPr vert="horz" lIns="91440" tIns="45720" rIns="91440" bIns="45720" rtlCol="0">
            <a:normAutofit fontScale="92500" lnSpcReduction="10000"/>
          </a:bodyPr>
          <a:lstStyle/>
          <a:p>
            <a:pPr marR="0">
              <a:lnSpc>
                <a:spcPct val="90000"/>
              </a:lnSpc>
              <a:spcBef>
                <a:spcPct val="20000"/>
              </a:spcBef>
              <a:spcAft>
                <a:spcPts val="800"/>
              </a:spcAft>
            </a:pPr>
            <a:r>
              <a:rPr lang="en-US" sz="4800" b="1" dirty="0">
                <a:solidFill>
                  <a:srgbClr val="485B71"/>
                </a:solidFill>
                <a:effectLst/>
              </a:rPr>
              <a:t>Helpful elements for a church presentation</a:t>
            </a:r>
          </a:p>
          <a:p>
            <a:pPr marL="342900" lvl="0" indent="-342900">
              <a:lnSpc>
                <a:spcPct val="90000"/>
              </a:lnSpc>
              <a:spcBef>
                <a:spcPct val="20000"/>
              </a:spcBef>
              <a:buFont typeface="Arial" panose="020B0604020202020204" pitchFamily="34" charset="0"/>
              <a:buChar char="•"/>
            </a:pPr>
            <a:r>
              <a:rPr lang="en-US" sz="3500" dirty="0">
                <a:solidFill>
                  <a:srgbClr val="485B71"/>
                </a:solidFill>
              </a:rPr>
              <a:t>If a graduate is present, invite them to share how Kairos changed their life.</a:t>
            </a:r>
          </a:p>
          <a:p>
            <a:pPr marL="342900" lvl="0" indent="-342900">
              <a:lnSpc>
                <a:spcPct val="90000"/>
              </a:lnSpc>
              <a:spcBef>
                <a:spcPct val="20000"/>
              </a:spcBef>
              <a:buFont typeface="Arial" panose="020B0604020202020204" pitchFamily="34" charset="0"/>
              <a:buChar char="•"/>
            </a:pPr>
            <a:endParaRPr lang="en-US" sz="2600" dirty="0">
              <a:solidFill>
                <a:srgbClr val="485B71"/>
              </a:solidFill>
            </a:endParaRPr>
          </a:p>
          <a:p>
            <a:pPr marL="342900" indent="-342900">
              <a:lnSpc>
                <a:spcPct val="90000"/>
              </a:lnSpc>
              <a:spcBef>
                <a:spcPct val="20000"/>
              </a:spcBef>
              <a:buFont typeface="Arial" panose="020B0604020202020204" pitchFamily="34" charset="0"/>
              <a:buChar char="•"/>
            </a:pPr>
            <a:r>
              <a:rPr lang="en-US" sz="3500" dirty="0">
                <a:solidFill>
                  <a:srgbClr val="485B71"/>
                </a:solidFill>
              </a:rPr>
              <a:t>Set up a table after the service or during the event with English and Spanish literature, handouts, sign-up materials, brochures and business cards for those interested in supporting the ministry, joining a team, or attending as a guest.</a:t>
            </a:r>
          </a:p>
          <a:p>
            <a:pPr marL="342900" indent="-342900">
              <a:lnSpc>
                <a:spcPct val="90000"/>
              </a:lnSpc>
              <a:spcBef>
                <a:spcPct val="20000"/>
              </a:spcBef>
              <a:buFont typeface="Arial" panose="020B0604020202020204" pitchFamily="34" charset="0"/>
              <a:buChar char="•"/>
            </a:pPr>
            <a:endParaRPr lang="en-US" sz="2600" dirty="0">
              <a:solidFill>
                <a:srgbClr val="485B71"/>
              </a:solidFill>
            </a:endParaRPr>
          </a:p>
          <a:p>
            <a:pPr marL="342900" lvl="1" indent="-342900">
              <a:lnSpc>
                <a:spcPct val="90000"/>
              </a:lnSpc>
              <a:spcBef>
                <a:spcPct val="20000"/>
              </a:spcBef>
              <a:spcAft>
                <a:spcPts val="800"/>
              </a:spcAft>
              <a:buFont typeface="Arial" panose="020B0604020202020204" pitchFamily="34" charset="0"/>
              <a:buChar char="•"/>
            </a:pPr>
            <a:r>
              <a:rPr lang="en-US" sz="3500" dirty="0">
                <a:solidFill>
                  <a:srgbClr val="485B71"/>
                </a:solidFill>
              </a:rPr>
              <a:t>Have experienced volunteers available to answer questions about all three ministry programs and help people get involved.</a:t>
            </a:r>
          </a:p>
          <a:p>
            <a:pPr>
              <a:lnSpc>
                <a:spcPct val="90000"/>
              </a:lnSpc>
              <a:spcBef>
                <a:spcPct val="20000"/>
              </a:spcBef>
              <a:spcAft>
                <a:spcPts val="800"/>
              </a:spcAft>
            </a:pPr>
            <a:endParaRPr lang="en-US" sz="4400" dirty="0">
              <a:solidFill>
                <a:srgbClr val="485B71"/>
              </a:solidFill>
            </a:endParaRPr>
          </a:p>
          <a:p>
            <a:pPr marL="457200" indent="-457200">
              <a:lnSpc>
                <a:spcPct val="90000"/>
              </a:lnSpc>
              <a:spcBef>
                <a:spcPct val="20000"/>
              </a:spcBef>
              <a:spcAft>
                <a:spcPts val="800"/>
              </a:spcAft>
              <a:buFont typeface="Arial" panose="020B0604020202020204" pitchFamily="34" charset="0"/>
              <a:buChar char="•"/>
            </a:pPr>
            <a:endParaRPr lang="en-US" sz="2800" dirty="0">
              <a:solidFill>
                <a:srgbClr val="485B71"/>
              </a:solidFill>
            </a:endParaRPr>
          </a:p>
          <a:p>
            <a:pPr marL="457200" indent="-457200">
              <a:lnSpc>
                <a:spcPct val="90000"/>
              </a:lnSpc>
              <a:spcBef>
                <a:spcPct val="20000"/>
              </a:spcBef>
              <a:spcAft>
                <a:spcPts val="800"/>
              </a:spcAft>
              <a:buFont typeface="Arial" panose="020B0604020202020204" pitchFamily="34" charset="0"/>
              <a:buChar char="•"/>
            </a:pPr>
            <a:endParaRPr lang="en-US" sz="2800" dirty="0">
              <a:solidFill>
                <a:srgbClr val="485B71"/>
              </a:solidFill>
            </a:endParaRPr>
          </a:p>
          <a:p>
            <a:pPr marL="457200" marR="0" indent="-457200">
              <a:lnSpc>
                <a:spcPct val="90000"/>
              </a:lnSpc>
              <a:spcBef>
                <a:spcPct val="20000"/>
              </a:spcBef>
              <a:spcAft>
                <a:spcPts val="800"/>
              </a:spcAft>
              <a:buFont typeface="Arial" panose="020B0604020202020204" pitchFamily="34" charset="0"/>
              <a:buChar char="•"/>
            </a:pPr>
            <a:endParaRPr lang="en-US" sz="2800" b="1" dirty="0">
              <a:solidFill>
                <a:srgbClr val="485B71"/>
              </a:solidFill>
            </a:endParaRPr>
          </a:p>
          <a:p>
            <a:pPr marL="457200" marR="0" indent="-457200">
              <a:lnSpc>
                <a:spcPct val="90000"/>
              </a:lnSpc>
              <a:spcBef>
                <a:spcPct val="20000"/>
              </a:spcBef>
              <a:spcAft>
                <a:spcPts val="800"/>
              </a:spcAft>
              <a:buFont typeface="Arial" panose="020B0604020202020204" pitchFamily="34" charset="0"/>
              <a:buChar char="•"/>
            </a:pPr>
            <a:endParaRPr lang="en-US" sz="2800" dirty="0">
              <a:solidFill>
                <a:srgbClr val="485B71"/>
              </a:solidFill>
              <a:effectLst/>
            </a:endParaRPr>
          </a:p>
        </p:txBody>
      </p:sp>
    </p:spTree>
    <p:extLst>
      <p:ext uri="{BB962C8B-B14F-4D97-AF65-F5344CB8AC3E}">
        <p14:creationId xmlns:p14="http://schemas.microsoft.com/office/powerpoint/2010/main" val="749177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BF4319B4-189A-B49C-0D47-3C5E20EAC67E}"/>
              </a:ext>
            </a:extLst>
          </p:cNvPr>
          <p:cNvSpPr>
            <a:spLocks noGrp="1"/>
          </p:cNvSpPr>
          <p:nvPr>
            <p:ph type="title"/>
          </p:nvPr>
        </p:nvSpPr>
        <p:spPr>
          <a:xfrm>
            <a:off x="609441" y="274638"/>
            <a:ext cx="10969943" cy="1143000"/>
          </a:xfrm>
        </p:spPr>
        <p:txBody>
          <a:bodyPr>
            <a:normAutofit fontScale="90000"/>
          </a:bodyPr>
          <a:lstStyle/>
          <a:p>
            <a:br>
              <a:rPr lang="en-US" b="1" dirty="0"/>
            </a:br>
            <a:r>
              <a:rPr lang="en-US" sz="4900" b="1" dirty="0"/>
              <a:t>Kairos Prison Ministry International Brochures</a:t>
            </a:r>
            <a:br>
              <a:rPr lang="en-US" dirty="0"/>
            </a:br>
            <a:r>
              <a:rPr lang="en-US" b="1" dirty="0"/>
              <a:t>General Kairos Brochure</a:t>
            </a:r>
            <a:br>
              <a:rPr lang="en-US" b="1" dirty="0"/>
            </a:br>
            <a:endParaRPr lang="en-US" dirty="0"/>
          </a:p>
        </p:txBody>
      </p:sp>
      <p:sp>
        <p:nvSpPr>
          <p:cNvPr id="3" name="TextBox 2">
            <a:extLst>
              <a:ext uri="{FF2B5EF4-FFF2-40B4-BE49-F238E27FC236}">
                <a16:creationId xmlns:a16="http://schemas.microsoft.com/office/drawing/2014/main" id="{2BC3E5B9-B7E3-290B-B3E8-060529784550}"/>
              </a:ext>
            </a:extLst>
          </p:cNvPr>
          <p:cNvSpPr txBox="1"/>
          <p:nvPr/>
        </p:nvSpPr>
        <p:spPr>
          <a:xfrm>
            <a:off x="609441" y="1600203"/>
            <a:ext cx="10969943" cy="4267197"/>
          </a:xfrm>
          <a:prstGeom prst="rect">
            <a:avLst/>
          </a:prstGeom>
        </p:spPr>
        <p:txBody>
          <a:bodyPr vert="horz" lIns="91440" tIns="45720" rIns="91440" bIns="45720" rtlCol="0">
            <a:normAutofit/>
          </a:bodyPr>
          <a:lstStyle/>
          <a:p>
            <a:pPr marR="0">
              <a:spcBef>
                <a:spcPct val="20000"/>
              </a:spcBef>
              <a:spcAft>
                <a:spcPts val="800"/>
              </a:spcAft>
            </a:pPr>
            <a:endParaRPr lang="en-US" sz="3200" dirty="0">
              <a:solidFill>
                <a:srgbClr val="485B71"/>
              </a:solidFill>
              <a:effectLst/>
            </a:endParaRPr>
          </a:p>
        </p:txBody>
      </p:sp>
      <p:pic>
        <p:nvPicPr>
          <p:cNvPr id="6" name="Picture 5">
            <a:extLst>
              <a:ext uri="{FF2B5EF4-FFF2-40B4-BE49-F238E27FC236}">
                <a16:creationId xmlns:a16="http://schemas.microsoft.com/office/drawing/2014/main" id="{FE8926E7-B1A1-DF55-955C-6B7A291EFB2C}"/>
              </a:ext>
            </a:extLst>
          </p:cNvPr>
          <p:cNvPicPr preferRelativeResize="0">
            <a:picLocks/>
          </p:cNvPicPr>
          <p:nvPr/>
        </p:nvPicPr>
        <p:blipFill>
          <a:blip r:embed="rId3"/>
          <a:stretch>
            <a:fillRect/>
          </a:stretch>
        </p:blipFill>
        <p:spPr>
          <a:xfrm>
            <a:off x="6225596" y="1851175"/>
            <a:ext cx="5349240" cy="40965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a:extLst>
              <a:ext uri="{FF2B5EF4-FFF2-40B4-BE49-F238E27FC236}">
                <a16:creationId xmlns:a16="http://schemas.microsoft.com/office/drawing/2014/main" id="{6138F360-83D0-3F1C-2FAB-B9D9B70B75F4}"/>
              </a:ext>
            </a:extLst>
          </p:cNvPr>
          <p:cNvPicPr preferRelativeResize="0">
            <a:picLocks/>
          </p:cNvPicPr>
          <p:nvPr/>
        </p:nvPicPr>
        <p:blipFill>
          <a:blip r:embed="rId4"/>
          <a:stretch>
            <a:fillRect/>
          </a:stretch>
        </p:blipFill>
        <p:spPr>
          <a:xfrm>
            <a:off x="583968" y="1535838"/>
            <a:ext cx="5349240" cy="40965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333100586"/>
      </p:ext>
    </p:extLst>
  </p:cSld>
  <p:clrMapOvr>
    <a:masterClrMapping/>
  </p:clrMapOvr>
  <p:transition spd="slow">
    <p:wipe/>
  </p:transition>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0E9B8A7-707F-DC2C-F665-9523DFD3AA3C}"/>
              </a:ext>
            </a:extLst>
          </p:cNvPr>
          <p:cNvSpPr>
            <a:spLocks noGrp="1"/>
          </p:cNvSpPr>
          <p:nvPr>
            <p:ph type="title"/>
          </p:nvPr>
        </p:nvSpPr>
        <p:spPr/>
        <p:txBody>
          <a:bodyPr>
            <a:normAutofit fontScale="90000"/>
          </a:bodyPr>
          <a:lstStyle/>
          <a:p>
            <a:r>
              <a:rPr lang="en-US" sz="4900" b="1" dirty="0"/>
              <a:t>Kairos Prison Ministry International Brochures</a:t>
            </a:r>
            <a:br>
              <a:rPr lang="en-US" sz="4000" b="1" dirty="0"/>
            </a:br>
            <a:r>
              <a:rPr lang="en-US" b="1" dirty="0"/>
              <a:t>Kairos Inside Brochure</a:t>
            </a:r>
            <a:endParaRPr lang="en-US" sz="4000" b="1" dirty="0"/>
          </a:p>
        </p:txBody>
      </p:sp>
      <p:pic>
        <p:nvPicPr>
          <p:cNvPr id="8" name="Picture 7">
            <a:extLst>
              <a:ext uri="{FF2B5EF4-FFF2-40B4-BE49-F238E27FC236}">
                <a16:creationId xmlns:a16="http://schemas.microsoft.com/office/drawing/2014/main" id="{F58766CD-D779-2EEE-74B8-CA73D874F442}"/>
              </a:ext>
            </a:extLst>
          </p:cNvPr>
          <p:cNvPicPr preferRelativeResize="0">
            <a:picLocks/>
          </p:cNvPicPr>
          <p:nvPr/>
        </p:nvPicPr>
        <p:blipFill>
          <a:blip r:embed="rId2"/>
          <a:stretch>
            <a:fillRect/>
          </a:stretch>
        </p:blipFill>
        <p:spPr>
          <a:xfrm>
            <a:off x="6230144" y="1828800"/>
            <a:ext cx="5349240" cy="40965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a:extLst>
              <a:ext uri="{FF2B5EF4-FFF2-40B4-BE49-F238E27FC236}">
                <a16:creationId xmlns:a16="http://schemas.microsoft.com/office/drawing/2014/main" id="{9BA5A6F9-D067-C731-B3D1-F79A34870114}"/>
              </a:ext>
            </a:extLst>
          </p:cNvPr>
          <p:cNvPicPr preferRelativeResize="0">
            <a:picLocks/>
          </p:cNvPicPr>
          <p:nvPr/>
        </p:nvPicPr>
        <p:blipFill>
          <a:blip r:embed="rId3"/>
          <a:stretch>
            <a:fillRect/>
          </a:stretch>
        </p:blipFill>
        <p:spPr>
          <a:xfrm>
            <a:off x="573733" y="1524000"/>
            <a:ext cx="5349121" cy="40965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1152031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8760E-50AC-99B7-39C2-887B1F134B58}"/>
              </a:ext>
            </a:extLst>
          </p:cNvPr>
          <p:cNvSpPr>
            <a:spLocks noGrp="1"/>
          </p:cNvSpPr>
          <p:nvPr>
            <p:ph type="title"/>
          </p:nvPr>
        </p:nvSpPr>
        <p:spPr>
          <a:solidFill>
            <a:schemeClr val="tx2">
              <a:lumMod val="20000"/>
              <a:lumOff val="80000"/>
            </a:schemeClr>
          </a:solidFill>
        </p:spPr>
        <p:txBody>
          <a:bodyPr>
            <a:normAutofit fontScale="90000"/>
          </a:bodyPr>
          <a:lstStyle/>
          <a:p>
            <a:r>
              <a:rPr lang="en-US" sz="4900" b="1" dirty="0"/>
              <a:t>Kairos Prison Ministry International Brochures</a:t>
            </a:r>
            <a:br>
              <a:rPr lang="en-US" sz="4000" b="1" dirty="0"/>
            </a:br>
            <a:r>
              <a:rPr lang="en-US" b="1" dirty="0"/>
              <a:t>Kairos Outside Brochure</a:t>
            </a:r>
            <a:endParaRPr lang="en-US" sz="4000" b="1" dirty="0"/>
          </a:p>
        </p:txBody>
      </p:sp>
      <p:pic>
        <p:nvPicPr>
          <p:cNvPr id="3" name="Picture 2">
            <a:extLst>
              <a:ext uri="{FF2B5EF4-FFF2-40B4-BE49-F238E27FC236}">
                <a16:creationId xmlns:a16="http://schemas.microsoft.com/office/drawing/2014/main" id="{B072823E-F6AF-D2E1-A177-C16894273AD0}"/>
              </a:ext>
            </a:extLst>
          </p:cNvPr>
          <p:cNvPicPr preferRelativeResize="0">
            <a:picLocks/>
          </p:cNvPicPr>
          <p:nvPr/>
        </p:nvPicPr>
        <p:blipFill>
          <a:blip r:embed="rId2"/>
          <a:stretch>
            <a:fillRect/>
          </a:stretch>
        </p:blipFill>
        <p:spPr>
          <a:xfrm>
            <a:off x="609441" y="1524000"/>
            <a:ext cx="5349240" cy="40965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a:extLst>
              <a:ext uri="{FF2B5EF4-FFF2-40B4-BE49-F238E27FC236}">
                <a16:creationId xmlns:a16="http://schemas.microsoft.com/office/drawing/2014/main" id="{2A9F0F68-7D33-DF84-5C68-D5AF0E691804}"/>
              </a:ext>
            </a:extLst>
          </p:cNvPr>
          <p:cNvPicPr preferRelativeResize="0">
            <a:picLocks/>
          </p:cNvPicPr>
          <p:nvPr/>
        </p:nvPicPr>
        <p:blipFill>
          <a:blip r:embed="rId3"/>
          <a:stretch>
            <a:fillRect/>
          </a:stretch>
        </p:blipFill>
        <p:spPr>
          <a:xfrm>
            <a:off x="6244930" y="1828800"/>
            <a:ext cx="5349240" cy="409316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137884299"/>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AFC7DA"/>
        </a:solidFill>
        <a:effectLst/>
      </p:bgPr>
    </p:bg>
    <p:spTree>
      <p:nvGrpSpPr>
        <p:cNvPr id="1" name="">
          <a:extLst>
            <a:ext uri="{FF2B5EF4-FFF2-40B4-BE49-F238E27FC236}">
              <a16:creationId xmlns:a16="http://schemas.microsoft.com/office/drawing/2014/main" id="{8AD6871B-83A4-C900-D177-FEB341D077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EF4D3C-22FF-76AF-5A6E-A0767E525E0A}"/>
              </a:ext>
            </a:extLst>
          </p:cNvPr>
          <p:cNvSpPr>
            <a:spLocks noGrp="1"/>
          </p:cNvSpPr>
          <p:nvPr>
            <p:ph type="title"/>
          </p:nvPr>
        </p:nvSpPr>
        <p:spPr>
          <a:xfrm>
            <a:off x="1" y="0"/>
            <a:ext cx="12188824" cy="1219200"/>
          </a:xfrm>
        </p:spPr>
        <p:txBody>
          <a:bodyPr anchor="ctr">
            <a:normAutofit/>
          </a:bodyPr>
          <a:lstStyle/>
          <a:p>
            <a:r>
              <a:rPr lang="en-US" b="1" dirty="0">
                <a:latin typeface="Amasis MT Pro Medium" panose="02040604050005020304" pitchFamily="18" charset="0"/>
              </a:rPr>
              <a:t>Take Me Out to the Ball Game</a:t>
            </a:r>
          </a:p>
        </p:txBody>
      </p:sp>
      <p:pic>
        <p:nvPicPr>
          <p:cNvPr id="6" name="Content Placeholder 5">
            <a:extLst>
              <a:ext uri="{FF2B5EF4-FFF2-40B4-BE49-F238E27FC236}">
                <a16:creationId xmlns:a16="http://schemas.microsoft.com/office/drawing/2014/main" id="{3F4300E5-3BBB-9785-5B20-0E346C4DDD06}"/>
              </a:ext>
            </a:extLst>
          </p:cNvPr>
          <p:cNvPicPr>
            <a:picLocks noGrp="1" noChangeAspect="1"/>
          </p:cNvPicPr>
          <p:nvPr>
            <p:ph idx="1"/>
          </p:nvPr>
        </p:nvPicPr>
        <p:blipFill>
          <a:blip r:embed="rId4"/>
          <a:srcRect t="24358" r="1" b="20661"/>
          <a:stretch>
            <a:fillRect/>
          </a:stretch>
        </p:blipFill>
        <p:spPr>
          <a:xfrm>
            <a:off x="609441" y="1219200"/>
            <a:ext cx="10969943" cy="47243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Recorded Sound">
            <a:hlinkClick r:id="" action="ppaction://media"/>
            <a:extLst>
              <a:ext uri="{FF2B5EF4-FFF2-40B4-BE49-F238E27FC236}">
                <a16:creationId xmlns:a16="http://schemas.microsoft.com/office/drawing/2014/main" id="{2D25FF83-F262-FB65-2BCC-F996B44AF083}"/>
              </a:ext>
            </a:extLst>
          </p:cNvPr>
          <p:cNvPicPr>
            <a:picLocks noChangeAspect="1"/>
          </p:cNvPicPr>
          <p:nvPr>
            <a:audioFile r:link="rId1"/>
            <p:extLst>
              <p:ext uri="{DAA4B4D4-6D71-4841-9C94-3DE7FCFB9230}">
                <p14:media xmlns:p14="http://schemas.microsoft.com/office/powerpoint/2010/main" r:embed="rId2">
                  <p14:trim st="1535" end="3014.8684"/>
                </p14:media>
              </p:ext>
            </p:extLst>
          </p:nvPr>
        </p:nvPicPr>
        <p:blipFill>
          <a:blip r:embed="rId5"/>
          <a:stretch>
            <a:fillRect/>
          </a:stretch>
        </p:blipFill>
        <p:spPr>
          <a:xfrm>
            <a:off x="5942013" y="3276600"/>
            <a:ext cx="304800" cy="304800"/>
          </a:xfrm>
          <a:prstGeom prst="rect">
            <a:avLst/>
          </a:prstGeom>
        </p:spPr>
      </p:pic>
    </p:spTree>
    <p:extLst>
      <p:ext uri="{BB962C8B-B14F-4D97-AF65-F5344CB8AC3E}">
        <p14:creationId xmlns:p14="http://schemas.microsoft.com/office/powerpoint/2010/main" val="4278615348"/>
      </p:ext>
    </p:extLst>
  </p:cSld>
  <p:clrMapOvr>
    <a:masterClrMapping/>
  </p:clrMapOvr>
  <p:transition spd="slow" advTm="23147">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865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E5845-94F4-C579-76E6-00E7850668FE}"/>
              </a:ext>
            </a:extLst>
          </p:cNvPr>
          <p:cNvSpPr>
            <a:spLocks noGrp="1"/>
          </p:cNvSpPr>
          <p:nvPr>
            <p:ph type="title"/>
          </p:nvPr>
        </p:nvSpPr>
        <p:spPr/>
        <p:txBody>
          <a:bodyPr>
            <a:normAutofit fontScale="90000"/>
          </a:bodyPr>
          <a:lstStyle/>
          <a:p>
            <a:r>
              <a:rPr lang="en-US" sz="4900" b="1" dirty="0"/>
              <a:t>Kairos Prison Ministry International Brochures</a:t>
            </a:r>
            <a:br>
              <a:rPr lang="en-US" dirty="0"/>
            </a:br>
            <a:r>
              <a:rPr lang="en-US" b="1" dirty="0"/>
              <a:t>Kairos Outside Guest Brochure</a:t>
            </a:r>
          </a:p>
        </p:txBody>
      </p:sp>
      <p:pic>
        <p:nvPicPr>
          <p:cNvPr id="3" name="Picture 2">
            <a:extLst>
              <a:ext uri="{FF2B5EF4-FFF2-40B4-BE49-F238E27FC236}">
                <a16:creationId xmlns:a16="http://schemas.microsoft.com/office/drawing/2014/main" id="{D383E293-AEE8-9770-10FA-E42CDAC9DAB7}"/>
              </a:ext>
            </a:extLst>
          </p:cNvPr>
          <p:cNvPicPr preferRelativeResize="0">
            <a:picLocks/>
          </p:cNvPicPr>
          <p:nvPr/>
        </p:nvPicPr>
        <p:blipFill>
          <a:blip r:embed="rId2"/>
          <a:stretch>
            <a:fillRect/>
          </a:stretch>
        </p:blipFill>
        <p:spPr>
          <a:xfrm>
            <a:off x="609441" y="1524000"/>
            <a:ext cx="5349240" cy="40965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a:extLst>
              <a:ext uri="{FF2B5EF4-FFF2-40B4-BE49-F238E27FC236}">
                <a16:creationId xmlns:a16="http://schemas.microsoft.com/office/drawing/2014/main" id="{FE1F2CC2-9A58-6E49-67A6-F62BDB4BFE7F}"/>
              </a:ext>
            </a:extLst>
          </p:cNvPr>
          <p:cNvPicPr preferRelativeResize="0">
            <a:picLocks/>
          </p:cNvPicPr>
          <p:nvPr/>
        </p:nvPicPr>
        <p:blipFill>
          <a:blip r:embed="rId3"/>
          <a:stretch>
            <a:fillRect/>
          </a:stretch>
        </p:blipFill>
        <p:spPr>
          <a:xfrm>
            <a:off x="6230144" y="1828800"/>
            <a:ext cx="5349240" cy="40965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61232581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2F2A7-D162-53F2-DBFB-CDD15E76735D}"/>
              </a:ext>
            </a:extLst>
          </p:cNvPr>
          <p:cNvSpPr>
            <a:spLocks noGrp="1"/>
          </p:cNvSpPr>
          <p:nvPr>
            <p:ph type="title"/>
          </p:nvPr>
        </p:nvSpPr>
        <p:spPr/>
        <p:txBody>
          <a:bodyPr>
            <a:normAutofit fontScale="90000"/>
          </a:bodyPr>
          <a:lstStyle/>
          <a:p>
            <a:r>
              <a:rPr lang="en-US" sz="4900" b="1" dirty="0"/>
              <a:t>Kairos Prison Ministry International Brochures</a:t>
            </a:r>
            <a:br>
              <a:rPr lang="en-US" dirty="0"/>
            </a:br>
            <a:r>
              <a:rPr lang="en-US" b="1" dirty="0"/>
              <a:t>Kairos Torch Brochure</a:t>
            </a:r>
          </a:p>
        </p:txBody>
      </p:sp>
      <p:pic>
        <p:nvPicPr>
          <p:cNvPr id="6" name="Picture 5">
            <a:extLst>
              <a:ext uri="{FF2B5EF4-FFF2-40B4-BE49-F238E27FC236}">
                <a16:creationId xmlns:a16="http://schemas.microsoft.com/office/drawing/2014/main" id="{0D5B69D6-6FA5-D0EC-32A9-4706384FB3F8}"/>
              </a:ext>
            </a:extLst>
          </p:cNvPr>
          <p:cNvPicPr preferRelativeResize="0">
            <a:picLocks/>
          </p:cNvPicPr>
          <p:nvPr/>
        </p:nvPicPr>
        <p:blipFill>
          <a:blip r:embed="rId2"/>
          <a:stretch>
            <a:fillRect/>
          </a:stretch>
        </p:blipFill>
        <p:spPr>
          <a:xfrm>
            <a:off x="613991" y="1600200"/>
            <a:ext cx="5349240" cy="40965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a:extLst>
              <a:ext uri="{FF2B5EF4-FFF2-40B4-BE49-F238E27FC236}">
                <a16:creationId xmlns:a16="http://schemas.microsoft.com/office/drawing/2014/main" id="{98FA2A56-9537-7D54-AD19-4314A1CEEE51}"/>
              </a:ext>
            </a:extLst>
          </p:cNvPr>
          <p:cNvPicPr preferRelativeResize="0">
            <a:picLocks/>
          </p:cNvPicPr>
          <p:nvPr/>
        </p:nvPicPr>
        <p:blipFill>
          <a:blip r:embed="rId3"/>
          <a:stretch>
            <a:fillRect/>
          </a:stretch>
        </p:blipFill>
        <p:spPr>
          <a:xfrm>
            <a:off x="6209221" y="1905000"/>
            <a:ext cx="5349240" cy="40965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346665136"/>
      </p:ext>
    </p:extLst>
  </p:cSld>
  <p:clrMapOvr>
    <a:masterClrMapping/>
  </p:clrMapOvr>
  <p:transition spd="slow">
    <p:wipe/>
  </p:transition>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66608-A3C9-0D1F-9E1E-24CE72F5EEED}"/>
              </a:ext>
            </a:extLst>
          </p:cNvPr>
          <p:cNvSpPr>
            <a:spLocks noGrp="1"/>
          </p:cNvSpPr>
          <p:nvPr>
            <p:ph type="title"/>
          </p:nvPr>
        </p:nvSpPr>
        <p:spPr/>
        <p:txBody>
          <a:bodyPr>
            <a:normAutofit fontScale="90000"/>
          </a:bodyPr>
          <a:lstStyle/>
          <a:p>
            <a:r>
              <a:rPr lang="en-US" sz="4900" b="1" dirty="0"/>
              <a:t>Business Cards</a:t>
            </a:r>
            <a:br>
              <a:rPr lang="en-US" dirty="0"/>
            </a:br>
            <a:endParaRPr lang="en-US" dirty="0"/>
          </a:p>
        </p:txBody>
      </p:sp>
      <p:pic>
        <p:nvPicPr>
          <p:cNvPr id="3" name="Picture 2">
            <a:extLst>
              <a:ext uri="{FF2B5EF4-FFF2-40B4-BE49-F238E27FC236}">
                <a16:creationId xmlns:a16="http://schemas.microsoft.com/office/drawing/2014/main" id="{CE565C38-6587-0837-60EF-B5417B147D9C}"/>
              </a:ext>
            </a:extLst>
          </p:cNvPr>
          <p:cNvPicPr>
            <a:picLocks noChangeAspect="1"/>
          </p:cNvPicPr>
          <p:nvPr/>
        </p:nvPicPr>
        <p:blipFill>
          <a:blip r:embed="rId2"/>
          <a:stretch>
            <a:fillRect/>
          </a:stretch>
        </p:blipFill>
        <p:spPr>
          <a:xfrm>
            <a:off x="3438842" y="1512570"/>
            <a:ext cx="5311140" cy="383286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8917564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E8CA2-ADAA-C09F-F1E1-19EBD013E6E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3C3EB0E-16D2-17B4-58A9-6B8A1A9F2F52}"/>
              </a:ext>
            </a:extLst>
          </p:cNvPr>
          <p:cNvSpPr txBox="1"/>
          <p:nvPr/>
        </p:nvSpPr>
        <p:spPr>
          <a:xfrm>
            <a:off x="609441" y="2286000"/>
            <a:ext cx="10969943" cy="4190999"/>
          </a:xfrm>
          <a:prstGeom prst="rect">
            <a:avLst/>
          </a:prstGeom>
        </p:spPr>
        <p:txBody>
          <a:bodyPr vert="horz" lIns="91440" tIns="45720" rIns="91440" bIns="45720" rtlCol="0">
            <a:normAutofit lnSpcReduction="10000"/>
          </a:bodyPr>
          <a:lstStyle/>
          <a:p>
            <a:pPr lvl="0">
              <a:lnSpc>
                <a:spcPct val="90000"/>
              </a:lnSpc>
              <a:spcBef>
                <a:spcPct val="20000"/>
              </a:spcBef>
            </a:pPr>
            <a:r>
              <a:rPr lang="en-US" sz="3200" b="1" dirty="0">
                <a:solidFill>
                  <a:srgbClr val="485B71"/>
                </a:solidFill>
              </a:rPr>
              <a:t>Why Closings Matter:</a:t>
            </a:r>
          </a:p>
          <a:p>
            <a:pPr marL="457200" indent="-457200">
              <a:lnSpc>
                <a:spcPct val="90000"/>
              </a:lnSpc>
              <a:spcBef>
                <a:spcPct val="20000"/>
              </a:spcBef>
              <a:buFont typeface="Arial" panose="020B0604020202020204" pitchFamily="34" charset="0"/>
              <a:buChar char="•"/>
            </a:pPr>
            <a:r>
              <a:rPr lang="en-US" sz="3200" dirty="0">
                <a:solidFill>
                  <a:srgbClr val="485B71"/>
                </a:solidFill>
              </a:rPr>
              <a:t>Closings give attendees a meaningful opportunity to hear how God has changed the lives of Weekend residents and guests through the Kairos experience.</a:t>
            </a:r>
          </a:p>
          <a:p>
            <a:pPr>
              <a:lnSpc>
                <a:spcPct val="90000"/>
              </a:lnSpc>
              <a:spcBef>
                <a:spcPct val="20000"/>
              </a:spcBef>
            </a:pPr>
            <a:r>
              <a:rPr lang="en-US" sz="3200" dirty="0">
                <a:solidFill>
                  <a:srgbClr val="485B71"/>
                </a:solidFill>
              </a:rPr>
              <a:t> </a:t>
            </a:r>
          </a:p>
          <a:p>
            <a:pPr>
              <a:lnSpc>
                <a:spcPct val="90000"/>
              </a:lnSpc>
              <a:spcBef>
                <a:spcPct val="20000"/>
              </a:spcBef>
            </a:pPr>
            <a:r>
              <a:rPr lang="en-US" sz="3200" b="1" dirty="0">
                <a:solidFill>
                  <a:srgbClr val="485B71"/>
                </a:solidFill>
              </a:rPr>
              <a:t>Share the full Kairos mission:</a:t>
            </a:r>
            <a:endParaRPr lang="en-US" sz="3200" dirty="0">
              <a:solidFill>
                <a:srgbClr val="485B71"/>
              </a:solidFill>
            </a:endParaRPr>
          </a:p>
          <a:p>
            <a:pPr marL="342900" lvl="0" indent="-342900">
              <a:lnSpc>
                <a:spcPct val="90000"/>
              </a:lnSpc>
              <a:spcBef>
                <a:spcPct val="20000"/>
              </a:spcBef>
              <a:buFont typeface="Arial" panose="020B0604020202020204" pitchFamily="34" charset="0"/>
              <a:buChar char="•"/>
            </a:pPr>
            <a:r>
              <a:rPr lang="en-US" sz="3200" dirty="0">
                <a:solidFill>
                  <a:srgbClr val="485B71"/>
                </a:solidFill>
              </a:rPr>
              <a:t>Highlight all three Kairos ministry programs during the closing so graduates and attendees gain a clear understanding of the ministry’s full mission and reach.</a:t>
            </a:r>
          </a:p>
          <a:p>
            <a:pPr lvl="0">
              <a:lnSpc>
                <a:spcPct val="90000"/>
              </a:lnSpc>
              <a:spcBef>
                <a:spcPct val="20000"/>
              </a:spcBef>
            </a:pPr>
            <a:endParaRPr lang="en-US" sz="3000" dirty="0">
              <a:solidFill>
                <a:srgbClr val="485B71"/>
              </a:solidFill>
            </a:endParaRPr>
          </a:p>
          <a:p>
            <a:pPr marL="457200" lvl="0" indent="-457200">
              <a:lnSpc>
                <a:spcPct val="90000"/>
              </a:lnSpc>
              <a:spcBef>
                <a:spcPct val="20000"/>
              </a:spcBef>
              <a:buFont typeface="Arial" panose="020B0604020202020204" pitchFamily="34" charset="0"/>
              <a:buChar char="•"/>
            </a:pPr>
            <a:endParaRPr lang="en-US" sz="3000" dirty="0">
              <a:solidFill>
                <a:srgbClr val="485B71"/>
              </a:solidFill>
            </a:endParaRPr>
          </a:p>
          <a:p>
            <a:pPr marL="342900" marR="0" lvl="0" indent="-342900">
              <a:lnSpc>
                <a:spcPct val="90000"/>
              </a:lnSpc>
              <a:spcBef>
                <a:spcPct val="20000"/>
              </a:spcBef>
              <a:spcAft>
                <a:spcPts val="800"/>
              </a:spcAft>
              <a:buSzPts val="1200"/>
              <a:buFont typeface="Arial" panose="020B0604020202020204" pitchFamily="34" charset="0"/>
              <a:buChar char="•"/>
              <a:tabLst>
                <a:tab pos="457200" algn="l"/>
              </a:tabLst>
            </a:pPr>
            <a:endParaRPr lang="en-US" sz="2200" dirty="0">
              <a:solidFill>
                <a:srgbClr val="485B71"/>
              </a:solidFill>
              <a:effectLst/>
            </a:endParaRPr>
          </a:p>
        </p:txBody>
      </p:sp>
      <p:sp>
        <p:nvSpPr>
          <p:cNvPr id="2" name="TextBox 1">
            <a:extLst>
              <a:ext uri="{FF2B5EF4-FFF2-40B4-BE49-F238E27FC236}">
                <a16:creationId xmlns:a16="http://schemas.microsoft.com/office/drawing/2014/main" id="{E3AE04B6-1FF3-5A64-B027-5DDB25E8116C}"/>
              </a:ext>
            </a:extLst>
          </p:cNvPr>
          <p:cNvSpPr txBox="1"/>
          <p:nvPr/>
        </p:nvSpPr>
        <p:spPr>
          <a:xfrm>
            <a:off x="1" y="1447800"/>
            <a:ext cx="12188824" cy="978729"/>
          </a:xfrm>
          <a:prstGeom prst="rect">
            <a:avLst/>
          </a:prstGeom>
          <a:noFill/>
        </p:spPr>
        <p:txBody>
          <a:bodyPr wrap="square" rtlCol="0">
            <a:spAutoFit/>
          </a:bodyPr>
          <a:lstStyle/>
          <a:p>
            <a:pPr algn="ctr">
              <a:lnSpc>
                <a:spcPct val="90000"/>
              </a:lnSpc>
              <a:spcBef>
                <a:spcPct val="20000"/>
              </a:spcBef>
            </a:pPr>
            <a:r>
              <a:rPr lang="en-US" sz="4400" b="1" dirty="0">
                <a:solidFill>
                  <a:srgbClr val="485B71"/>
                </a:solidFill>
              </a:rPr>
              <a:t>Closings</a:t>
            </a:r>
          </a:p>
          <a:p>
            <a:pPr algn="ctr"/>
            <a:endParaRPr lang="en-US" dirty="0"/>
          </a:p>
        </p:txBody>
      </p:sp>
    </p:spTree>
    <p:extLst>
      <p:ext uri="{BB962C8B-B14F-4D97-AF65-F5344CB8AC3E}">
        <p14:creationId xmlns:p14="http://schemas.microsoft.com/office/powerpoint/2010/main" val="311119647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AC2E6-275C-18FD-FF8B-AFAC6DCB296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C2698C0-7F39-AFC0-1F7E-FAD876021809}"/>
              </a:ext>
            </a:extLst>
          </p:cNvPr>
          <p:cNvSpPr txBox="1"/>
          <p:nvPr/>
        </p:nvSpPr>
        <p:spPr>
          <a:xfrm>
            <a:off x="609440" y="2335972"/>
            <a:ext cx="10969943" cy="4190999"/>
          </a:xfrm>
          <a:prstGeom prst="rect">
            <a:avLst/>
          </a:prstGeom>
        </p:spPr>
        <p:txBody>
          <a:bodyPr vert="horz" lIns="91440" tIns="45720" rIns="91440" bIns="45720" rtlCol="0">
            <a:normAutofit fontScale="92500" lnSpcReduction="20000"/>
          </a:bodyPr>
          <a:lstStyle/>
          <a:p>
            <a:pPr>
              <a:lnSpc>
                <a:spcPct val="90000"/>
              </a:lnSpc>
              <a:spcBef>
                <a:spcPct val="20000"/>
              </a:spcBef>
            </a:pPr>
            <a:r>
              <a:rPr lang="en-US" sz="3500" b="1" dirty="0">
                <a:solidFill>
                  <a:srgbClr val="485B71"/>
                </a:solidFill>
              </a:rPr>
              <a:t>Share the full Kairos mission:</a:t>
            </a:r>
          </a:p>
          <a:p>
            <a:pPr marL="342900" lvl="1" indent="-342900">
              <a:lnSpc>
                <a:spcPct val="90000"/>
              </a:lnSpc>
              <a:spcBef>
                <a:spcPct val="20000"/>
              </a:spcBef>
              <a:buFont typeface="Arial" panose="020B0604020202020204" pitchFamily="34" charset="0"/>
              <a:buChar char="•"/>
            </a:pPr>
            <a:r>
              <a:rPr lang="en-US" sz="3500" dirty="0">
                <a:solidFill>
                  <a:srgbClr val="485B71"/>
                </a:solidFill>
              </a:rPr>
              <a:t>Provide Kairos Outside applications to graduates of Kairos Inside, Kairos Outside, and Kairos Torch.</a:t>
            </a:r>
          </a:p>
          <a:p>
            <a:pPr marL="914400" lvl="3" indent="-457200">
              <a:lnSpc>
                <a:spcPct val="90000"/>
              </a:lnSpc>
              <a:spcBef>
                <a:spcPct val="20000"/>
              </a:spcBef>
              <a:buFont typeface="Courier New" panose="02070309020205020404" pitchFamily="49" charset="0"/>
              <a:buChar char="o"/>
            </a:pPr>
            <a:r>
              <a:rPr lang="en-US" sz="3500" dirty="0">
                <a:solidFill>
                  <a:srgbClr val="485B71"/>
                </a:solidFill>
              </a:rPr>
              <a:t>Give extra copies to the chaplain for additional distribution as needed.</a:t>
            </a:r>
          </a:p>
          <a:p>
            <a:pPr marL="914400" lvl="3" indent="-457200">
              <a:lnSpc>
                <a:spcPct val="90000"/>
              </a:lnSpc>
              <a:spcBef>
                <a:spcPct val="20000"/>
              </a:spcBef>
              <a:buFont typeface="Courier New" panose="02070309020205020404" pitchFamily="49" charset="0"/>
              <a:buChar char="o"/>
            </a:pPr>
            <a:endParaRPr lang="en-US" sz="2600" dirty="0">
              <a:solidFill>
                <a:srgbClr val="485B71"/>
              </a:solidFill>
            </a:endParaRPr>
          </a:p>
          <a:p>
            <a:pPr>
              <a:lnSpc>
                <a:spcPct val="90000"/>
              </a:lnSpc>
              <a:spcBef>
                <a:spcPct val="20000"/>
              </a:spcBef>
            </a:pPr>
            <a:r>
              <a:rPr lang="en-US" sz="3500" b="1" dirty="0">
                <a:solidFill>
                  <a:srgbClr val="485B71"/>
                </a:solidFill>
              </a:rPr>
              <a:t>Follow up after closing:</a:t>
            </a:r>
            <a:endParaRPr lang="en-US" sz="3500" dirty="0">
              <a:solidFill>
                <a:srgbClr val="485B71"/>
              </a:solidFill>
            </a:endParaRPr>
          </a:p>
          <a:p>
            <a:pPr marL="342900" lvl="0" indent="-342900">
              <a:lnSpc>
                <a:spcPct val="90000"/>
              </a:lnSpc>
              <a:spcBef>
                <a:spcPct val="20000"/>
              </a:spcBef>
              <a:buFont typeface="Arial" panose="020B0604020202020204" pitchFamily="34" charset="0"/>
              <a:buChar char="•"/>
            </a:pPr>
            <a:r>
              <a:rPr lang="en-US" sz="3500" dirty="0">
                <a:solidFill>
                  <a:srgbClr val="485B71"/>
                </a:solidFill>
              </a:rPr>
              <a:t>If you invite someone to a closing, follow up soon afterward. Let them know how they can support the ministry and share the many ways they can become involved.</a:t>
            </a:r>
          </a:p>
          <a:p>
            <a:pPr>
              <a:lnSpc>
                <a:spcPct val="90000"/>
              </a:lnSpc>
              <a:spcBef>
                <a:spcPct val="20000"/>
              </a:spcBef>
            </a:pPr>
            <a:endParaRPr lang="en-US" sz="3000" dirty="0">
              <a:solidFill>
                <a:srgbClr val="485B71"/>
              </a:solidFill>
            </a:endParaRPr>
          </a:p>
          <a:p>
            <a:pPr lvl="0">
              <a:lnSpc>
                <a:spcPct val="90000"/>
              </a:lnSpc>
              <a:spcBef>
                <a:spcPct val="20000"/>
              </a:spcBef>
            </a:pPr>
            <a:endParaRPr lang="en-US" sz="3000" dirty="0">
              <a:solidFill>
                <a:srgbClr val="485B71"/>
              </a:solidFill>
            </a:endParaRPr>
          </a:p>
          <a:p>
            <a:pPr marL="457200" lvl="0" indent="-457200">
              <a:lnSpc>
                <a:spcPct val="90000"/>
              </a:lnSpc>
              <a:spcBef>
                <a:spcPct val="20000"/>
              </a:spcBef>
              <a:buFont typeface="Arial" panose="020B0604020202020204" pitchFamily="34" charset="0"/>
              <a:buChar char="•"/>
            </a:pPr>
            <a:endParaRPr lang="en-US" sz="3000" dirty="0">
              <a:solidFill>
                <a:srgbClr val="485B71"/>
              </a:solidFill>
            </a:endParaRPr>
          </a:p>
          <a:p>
            <a:pPr marL="342900" marR="0" lvl="0" indent="-342900">
              <a:lnSpc>
                <a:spcPct val="90000"/>
              </a:lnSpc>
              <a:spcBef>
                <a:spcPct val="20000"/>
              </a:spcBef>
              <a:spcAft>
                <a:spcPts val="800"/>
              </a:spcAft>
              <a:buSzPts val="1200"/>
              <a:buFont typeface="Arial" panose="020B0604020202020204" pitchFamily="34" charset="0"/>
              <a:buChar char="•"/>
              <a:tabLst>
                <a:tab pos="457200" algn="l"/>
              </a:tabLst>
            </a:pPr>
            <a:endParaRPr lang="en-US" sz="2200" dirty="0">
              <a:solidFill>
                <a:srgbClr val="485B71"/>
              </a:solidFill>
              <a:effectLst/>
            </a:endParaRPr>
          </a:p>
        </p:txBody>
      </p:sp>
      <p:sp>
        <p:nvSpPr>
          <p:cNvPr id="2" name="TextBox 1">
            <a:extLst>
              <a:ext uri="{FF2B5EF4-FFF2-40B4-BE49-F238E27FC236}">
                <a16:creationId xmlns:a16="http://schemas.microsoft.com/office/drawing/2014/main" id="{D07E0117-A5BB-5F07-95D3-9046B8631F82}"/>
              </a:ext>
            </a:extLst>
          </p:cNvPr>
          <p:cNvSpPr txBox="1"/>
          <p:nvPr/>
        </p:nvSpPr>
        <p:spPr>
          <a:xfrm>
            <a:off x="1" y="1447800"/>
            <a:ext cx="12188824" cy="978729"/>
          </a:xfrm>
          <a:prstGeom prst="rect">
            <a:avLst/>
          </a:prstGeom>
          <a:noFill/>
        </p:spPr>
        <p:txBody>
          <a:bodyPr wrap="square" rtlCol="0">
            <a:spAutoFit/>
          </a:bodyPr>
          <a:lstStyle/>
          <a:p>
            <a:pPr algn="ctr">
              <a:lnSpc>
                <a:spcPct val="90000"/>
              </a:lnSpc>
              <a:spcBef>
                <a:spcPct val="20000"/>
              </a:spcBef>
            </a:pPr>
            <a:r>
              <a:rPr lang="en-US" sz="4400" b="1" dirty="0">
                <a:solidFill>
                  <a:srgbClr val="485B71"/>
                </a:solidFill>
              </a:rPr>
              <a:t>Closings</a:t>
            </a:r>
          </a:p>
          <a:p>
            <a:pPr algn="ctr"/>
            <a:endParaRPr lang="en-US" dirty="0"/>
          </a:p>
        </p:txBody>
      </p:sp>
    </p:spTree>
    <p:extLst>
      <p:ext uri="{BB962C8B-B14F-4D97-AF65-F5344CB8AC3E}">
        <p14:creationId xmlns:p14="http://schemas.microsoft.com/office/powerpoint/2010/main" val="166273248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555733D-899B-9FFF-5346-F440DA754BF1}"/>
              </a:ext>
            </a:extLst>
          </p:cNvPr>
          <p:cNvSpPr txBox="1"/>
          <p:nvPr/>
        </p:nvSpPr>
        <p:spPr>
          <a:xfrm>
            <a:off x="4341812" y="685800"/>
            <a:ext cx="7543800" cy="5334000"/>
          </a:xfrm>
          <a:prstGeom prst="rect">
            <a:avLst/>
          </a:prstGeom>
        </p:spPr>
        <p:txBody>
          <a:bodyPr vert="horz" lIns="91440" tIns="45720" rIns="91440" bIns="45720" rtlCol="0" anchor="ctr">
            <a:normAutofit/>
          </a:bodyPr>
          <a:lstStyle/>
          <a:p>
            <a:pPr marL="0" marR="0" algn="ctr">
              <a:lnSpc>
                <a:spcPct val="90000"/>
              </a:lnSpc>
              <a:spcBef>
                <a:spcPct val="0"/>
              </a:spcBef>
              <a:spcAft>
                <a:spcPts val="800"/>
              </a:spcAft>
            </a:pPr>
            <a:r>
              <a:rPr lang="en-US" sz="3600" b="1" kern="1200" dirty="0">
                <a:solidFill>
                  <a:srgbClr val="485B71"/>
                </a:solidFill>
                <a:effectLst/>
                <a:latin typeface="+mj-lt"/>
                <a:ea typeface="+mj-ea"/>
                <a:cs typeface="+mj-cs"/>
              </a:rPr>
              <a:t>As we continue to support One Ministry, One Mission, Three Programs, we remain committed to reaching new heights through Better Together and to helping the Kairos ministry celebrate the next 50 years.</a:t>
            </a:r>
            <a:endParaRPr lang="en-US" sz="3600" kern="1200" dirty="0">
              <a:solidFill>
                <a:srgbClr val="485B71"/>
              </a:solidFill>
              <a:effectLst/>
              <a:latin typeface="+mj-lt"/>
              <a:ea typeface="+mj-ea"/>
              <a:cs typeface="+mj-cs"/>
            </a:endParaRPr>
          </a:p>
        </p:txBody>
      </p:sp>
    </p:spTree>
    <p:extLst>
      <p:ext uri="{BB962C8B-B14F-4D97-AF65-F5344CB8AC3E}">
        <p14:creationId xmlns:p14="http://schemas.microsoft.com/office/powerpoint/2010/main" val="86799206"/>
      </p:ext>
    </p:extLst>
  </p:cSld>
  <p:clrMapOvr>
    <a:masterClrMapping/>
  </p:clrMapOvr>
  <p:transition spd="slow">
    <p:randomBar dir="vert"/>
  </p:transition>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6CCD2DE-E2A3-A81F-530A-D3A2F062D4FE}"/>
              </a:ext>
            </a:extLst>
          </p:cNvPr>
          <p:cNvSpPr txBox="1"/>
          <p:nvPr/>
        </p:nvSpPr>
        <p:spPr>
          <a:xfrm>
            <a:off x="609441" y="274638"/>
            <a:ext cx="10969943" cy="1143000"/>
          </a:xfrm>
          <a:prstGeom prst="rect">
            <a:avLst/>
          </a:prstGeom>
        </p:spPr>
        <p:txBody>
          <a:bodyPr vert="horz" lIns="91440" tIns="45720" rIns="91440" bIns="45720" rtlCol="0" anchor="ctr">
            <a:normAutofit/>
          </a:bodyPr>
          <a:lstStyle/>
          <a:p>
            <a:pPr marL="0" marR="0" algn="ctr">
              <a:lnSpc>
                <a:spcPct val="90000"/>
              </a:lnSpc>
              <a:spcBef>
                <a:spcPct val="0"/>
              </a:spcBef>
              <a:spcAft>
                <a:spcPts val="800"/>
              </a:spcAft>
            </a:pPr>
            <a:r>
              <a:rPr lang="en-US" sz="4400" b="1" kern="1200" dirty="0">
                <a:effectLst/>
                <a:latin typeface="Amasis MT Pro Medium" panose="02040604050005020304" pitchFamily="18" charset="0"/>
                <a:ea typeface="+mj-ea"/>
                <a:cs typeface="+mj-cs"/>
              </a:rPr>
              <a:t>QUESTIONS</a:t>
            </a:r>
            <a:endParaRPr lang="en-US" sz="4400" kern="1200" dirty="0">
              <a:effectLst/>
              <a:latin typeface="Amasis MT Pro Medium" panose="02040604050005020304" pitchFamily="18" charset="0"/>
              <a:ea typeface="+mj-ea"/>
              <a:cs typeface="+mj-cs"/>
            </a:endParaRPr>
          </a:p>
        </p:txBody>
      </p:sp>
      <p:pic>
        <p:nvPicPr>
          <p:cNvPr id="7" name="Picture 6" descr="Question marks in a line and one question mark is lit">
            <a:extLst>
              <a:ext uri="{FF2B5EF4-FFF2-40B4-BE49-F238E27FC236}">
                <a16:creationId xmlns:a16="http://schemas.microsoft.com/office/drawing/2014/main" id="{6E5AB8BB-5268-12F1-285C-6781D5EE75A2}"/>
              </a:ext>
            </a:extLst>
          </p:cNvPr>
          <p:cNvPicPr>
            <a:picLocks noChangeAspect="1"/>
          </p:cNvPicPr>
          <p:nvPr/>
        </p:nvPicPr>
        <p:blipFill>
          <a:blip r:embed="rId2"/>
          <a:srcRect t="15053" r="1" b="26672"/>
          <a:stretch>
            <a:fillRect/>
          </a:stretch>
        </p:blipFill>
        <p:spPr>
          <a:xfrm>
            <a:off x="609441" y="1143001"/>
            <a:ext cx="10969943" cy="4724400"/>
          </a:xfrm>
          <a:prstGeom prst="rect">
            <a:avLst/>
          </a:prstGeom>
          <a:noFill/>
        </p:spPr>
      </p:pic>
    </p:spTree>
    <p:extLst>
      <p:ext uri="{BB962C8B-B14F-4D97-AF65-F5344CB8AC3E}">
        <p14:creationId xmlns:p14="http://schemas.microsoft.com/office/powerpoint/2010/main" val="1511166001"/>
      </p:ext>
    </p:extLst>
  </p:cSld>
  <p:clrMapOvr>
    <a:masterClrMapping/>
  </p:clrMapOvr>
  <p:transition spd="slow">
    <p:push dir="u"/>
  </p:transition>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A783A60-15B8-53EA-6B55-1624454E8334}"/>
              </a:ext>
            </a:extLst>
          </p:cNvPr>
          <p:cNvSpPr>
            <a:spLocks noGrp="1"/>
          </p:cNvSpPr>
          <p:nvPr>
            <p:ph type="title"/>
          </p:nvPr>
        </p:nvSpPr>
        <p:spPr>
          <a:xfrm>
            <a:off x="4113211" y="0"/>
            <a:ext cx="8075613" cy="990600"/>
          </a:xfrm>
        </p:spPr>
        <p:txBody>
          <a:bodyPr anchor="ctr">
            <a:normAutofit/>
          </a:bodyPr>
          <a:lstStyle/>
          <a:p>
            <a:r>
              <a:rPr lang="en-US" b="1" dirty="0">
                <a:latin typeface="Amasis MT Pro Medium" panose="02040604050005020304" pitchFamily="18" charset="0"/>
              </a:rPr>
              <a:t>Closing Prayer</a:t>
            </a:r>
          </a:p>
        </p:txBody>
      </p:sp>
      <p:pic>
        <p:nvPicPr>
          <p:cNvPr id="4" name="Picture 3">
            <a:extLst>
              <a:ext uri="{FF2B5EF4-FFF2-40B4-BE49-F238E27FC236}">
                <a16:creationId xmlns:a16="http://schemas.microsoft.com/office/drawing/2014/main" id="{A1CE3ADA-DD79-DAD2-C53C-8FAD25BFA30C}"/>
              </a:ext>
            </a:extLst>
          </p:cNvPr>
          <p:cNvPicPr>
            <a:picLocks noChangeAspect="1"/>
          </p:cNvPicPr>
          <p:nvPr/>
        </p:nvPicPr>
        <p:blipFill>
          <a:blip r:embed="rId2"/>
          <a:srcRect l="1319" r="1815" b="2"/>
          <a:stretch>
            <a:fillRect/>
          </a:stretch>
        </p:blipFill>
        <p:spPr>
          <a:xfrm>
            <a:off x="4113211" y="914401"/>
            <a:ext cx="8075613" cy="5950974"/>
          </a:xfrm>
          <a:prstGeom prst="rect">
            <a:avLst/>
          </a:prstGeom>
          <a:noFill/>
        </p:spPr>
      </p:pic>
    </p:spTree>
    <p:extLst>
      <p:ext uri="{BB962C8B-B14F-4D97-AF65-F5344CB8AC3E}">
        <p14:creationId xmlns:p14="http://schemas.microsoft.com/office/powerpoint/2010/main" val="109539644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B3EF1BFB-3B91-E226-89DD-5F0A095E6244}"/>
              </a:ext>
            </a:extLst>
          </p:cNvPr>
          <p:cNvSpPr>
            <a:spLocks noGrp="1"/>
          </p:cNvSpPr>
          <p:nvPr>
            <p:ph type="ctrTitle"/>
          </p:nvPr>
        </p:nvSpPr>
        <p:spPr/>
        <p:txBody>
          <a:bodyPr/>
          <a:lstStyle/>
          <a:p>
            <a:r>
              <a:rPr lang="en-US" dirty="0"/>
              <a:t>T</a:t>
            </a:r>
          </a:p>
        </p:txBody>
      </p:sp>
      <p:sp>
        <p:nvSpPr>
          <p:cNvPr id="11" name="Subtitle 10">
            <a:extLst>
              <a:ext uri="{FF2B5EF4-FFF2-40B4-BE49-F238E27FC236}">
                <a16:creationId xmlns:a16="http://schemas.microsoft.com/office/drawing/2014/main" id="{9D02BE73-2D54-20AD-B6E2-79642A137A45}"/>
              </a:ext>
            </a:extLst>
          </p:cNvPr>
          <p:cNvSpPr>
            <a:spLocks noGrp="1"/>
          </p:cNvSpPr>
          <p:nvPr>
            <p:ph type="subTitle" idx="1"/>
          </p:nvPr>
        </p:nvSpPr>
        <p:spPr/>
        <p:txBody>
          <a:bodyPr/>
          <a:lstStyle/>
          <a:p>
            <a:endParaRPr lang="en-US"/>
          </a:p>
        </p:txBody>
      </p:sp>
      <p:pic>
        <p:nvPicPr>
          <p:cNvPr id="9" name="Content Placeholder 4">
            <a:extLst>
              <a:ext uri="{FF2B5EF4-FFF2-40B4-BE49-F238E27FC236}">
                <a16:creationId xmlns:a16="http://schemas.microsoft.com/office/drawing/2014/main" id="{5BE96E30-A3A7-D5EA-1FA2-7A98D4F6ADA7}"/>
              </a:ext>
            </a:extLst>
          </p:cNvPr>
          <p:cNvPicPr>
            <a:picLocks noChangeAspect="1"/>
          </p:cNvPicPr>
          <p:nvPr/>
        </p:nvPicPr>
        <p:blipFill>
          <a:blip r:embed="rId3"/>
          <a:srcRect r="-2" b="168"/>
          <a:stretch>
            <a:fillRect/>
          </a:stretch>
        </p:blipFill>
        <p:spPr>
          <a:xfrm>
            <a:off x="4144874" y="779273"/>
            <a:ext cx="8075613" cy="6068895"/>
          </a:xfrm>
          <a:prstGeom prst="rect">
            <a:avLst/>
          </a:prstGeom>
          <a:noFill/>
        </p:spPr>
      </p:pic>
      <p:sp>
        <p:nvSpPr>
          <p:cNvPr id="12" name="TextBox 11">
            <a:extLst>
              <a:ext uri="{FF2B5EF4-FFF2-40B4-BE49-F238E27FC236}">
                <a16:creationId xmlns:a16="http://schemas.microsoft.com/office/drawing/2014/main" id="{E32C64A8-8114-B201-3058-8A5493F5CA02}"/>
              </a:ext>
            </a:extLst>
          </p:cNvPr>
          <p:cNvSpPr txBox="1"/>
          <p:nvPr/>
        </p:nvSpPr>
        <p:spPr>
          <a:xfrm>
            <a:off x="4113211" y="9832"/>
            <a:ext cx="8075613" cy="830997"/>
          </a:xfrm>
          <a:prstGeom prst="rect">
            <a:avLst/>
          </a:prstGeom>
          <a:noFill/>
        </p:spPr>
        <p:txBody>
          <a:bodyPr wrap="square" rtlCol="0">
            <a:spAutoFit/>
          </a:bodyPr>
          <a:lstStyle/>
          <a:p>
            <a:pPr algn="ctr"/>
            <a:r>
              <a:rPr lang="en-US" sz="4800" dirty="0">
                <a:solidFill>
                  <a:schemeClr val="tx2"/>
                </a:solidFill>
                <a:latin typeface="Amasis MT Pro Medium" panose="02040604050005020304" pitchFamily="18" charset="0"/>
              </a:rPr>
              <a:t>ANOTHER 50 YEARS</a:t>
            </a:r>
          </a:p>
        </p:txBody>
      </p:sp>
    </p:spTree>
    <p:extLst>
      <p:ext uri="{BB962C8B-B14F-4D97-AF65-F5344CB8AC3E}">
        <p14:creationId xmlns:p14="http://schemas.microsoft.com/office/powerpoint/2010/main" val="1213326788"/>
      </p:ext>
    </p:extLst>
  </p:cSld>
  <p:clrMapOvr>
    <a:masterClrMapping/>
  </p:clrMapOvr>
  <p:transition spd="slow" advTm="45087">
    <p:push dir="u"/>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AFC7D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37508-21C4-859E-6D05-FE9286BDDF3D}"/>
              </a:ext>
            </a:extLst>
          </p:cNvPr>
          <p:cNvSpPr>
            <a:spLocks noGrp="1"/>
          </p:cNvSpPr>
          <p:nvPr>
            <p:ph type="title"/>
          </p:nvPr>
        </p:nvSpPr>
        <p:spPr>
          <a:xfrm>
            <a:off x="0" y="32643"/>
            <a:ext cx="12188823" cy="1110357"/>
          </a:xfrm>
        </p:spPr>
        <p:txBody>
          <a:bodyPr anchor="ctr">
            <a:normAutofit/>
          </a:bodyPr>
          <a:lstStyle/>
          <a:p>
            <a:r>
              <a:rPr lang="en-US" b="1" dirty="0">
                <a:latin typeface="Amasis MT Pro Medium" panose="020F0502020204030204" pitchFamily="18" charset="0"/>
              </a:rPr>
              <a:t>Team Kairos</a:t>
            </a:r>
          </a:p>
        </p:txBody>
      </p:sp>
      <p:pic>
        <p:nvPicPr>
          <p:cNvPr id="5" name="Content Placeholder 4">
            <a:extLst>
              <a:ext uri="{FF2B5EF4-FFF2-40B4-BE49-F238E27FC236}">
                <a16:creationId xmlns:a16="http://schemas.microsoft.com/office/drawing/2014/main" id="{CEFFA787-6B0B-50D0-E5BB-7AAE5877A40E}"/>
              </a:ext>
            </a:extLst>
          </p:cNvPr>
          <p:cNvPicPr>
            <a:picLocks noGrp="1" noChangeAspect="1"/>
          </p:cNvPicPr>
          <p:nvPr>
            <p:ph sz="half" idx="4294967295"/>
          </p:nvPr>
        </p:nvPicPr>
        <p:blipFill>
          <a:blip r:embed="rId3"/>
          <a:stretch>
            <a:fillRect/>
          </a:stretch>
        </p:blipFill>
        <p:spPr>
          <a:xfrm>
            <a:off x="455612" y="990601"/>
            <a:ext cx="11201400" cy="50077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extBox 8">
            <a:extLst>
              <a:ext uri="{FF2B5EF4-FFF2-40B4-BE49-F238E27FC236}">
                <a16:creationId xmlns:a16="http://schemas.microsoft.com/office/drawing/2014/main" id="{E2C1CF94-F003-7F02-CC0C-D51BB1E66F65}"/>
              </a:ext>
            </a:extLst>
          </p:cNvPr>
          <p:cNvSpPr txBox="1"/>
          <p:nvPr/>
        </p:nvSpPr>
        <p:spPr>
          <a:xfrm>
            <a:off x="6780212" y="1143000"/>
            <a:ext cx="5087323" cy="1815882"/>
          </a:xfrm>
          <a:prstGeom prst="rect">
            <a:avLst/>
          </a:prstGeom>
          <a:noFill/>
        </p:spPr>
        <p:txBody>
          <a:bodyPr wrap="square" rtlCol="0">
            <a:spAutoFit/>
          </a:bodyPr>
          <a:lstStyle/>
          <a:p>
            <a:pPr algn="ctr"/>
            <a:r>
              <a:rPr lang="en-US" sz="2800" b="1" dirty="0">
                <a:solidFill>
                  <a:srgbClr val="485B71"/>
                </a:solidFill>
              </a:rPr>
              <a:t>Head Coach:  JESUS</a:t>
            </a:r>
          </a:p>
          <a:p>
            <a:pPr algn="ctr"/>
            <a:r>
              <a:rPr lang="en-US" sz="2800" b="1" dirty="0">
                <a:solidFill>
                  <a:srgbClr val="485B71"/>
                </a:solidFill>
              </a:rPr>
              <a:t>Assistant Coach:  Bob Yowell</a:t>
            </a:r>
          </a:p>
          <a:p>
            <a:pPr algn="ctr"/>
            <a:r>
              <a:rPr lang="en-US" sz="2800" b="1" dirty="0">
                <a:solidFill>
                  <a:srgbClr val="485B71"/>
                </a:solidFill>
              </a:rPr>
              <a:t>Assistant Coach:  Alisha Pitts</a:t>
            </a:r>
          </a:p>
          <a:p>
            <a:pPr algn="ctr"/>
            <a:r>
              <a:rPr lang="en-US" sz="2800" b="1" dirty="0">
                <a:solidFill>
                  <a:srgbClr val="485B71"/>
                </a:solidFill>
              </a:rPr>
              <a:t>Players:  ALL OF US</a:t>
            </a:r>
            <a:endParaRPr lang="en-US" b="1" dirty="0">
              <a:solidFill>
                <a:srgbClr val="485B71"/>
              </a:solidFill>
            </a:endParaRPr>
          </a:p>
        </p:txBody>
      </p:sp>
    </p:spTree>
    <p:extLst>
      <p:ext uri="{BB962C8B-B14F-4D97-AF65-F5344CB8AC3E}">
        <p14:creationId xmlns:p14="http://schemas.microsoft.com/office/powerpoint/2010/main" val="40177401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6AEBA-F055-EFBF-6161-C28FF74655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B7C11C-35D0-677E-1ED6-71D804FFBE49}"/>
              </a:ext>
            </a:extLst>
          </p:cNvPr>
          <p:cNvSpPr>
            <a:spLocks noGrp="1"/>
          </p:cNvSpPr>
          <p:nvPr>
            <p:ph type="title" idx="4294967295"/>
          </p:nvPr>
        </p:nvSpPr>
        <p:spPr>
          <a:xfrm>
            <a:off x="0" y="1066800"/>
            <a:ext cx="12188825" cy="1341438"/>
          </a:xfrm>
        </p:spPr>
        <p:txBody>
          <a:bodyPr anchor="ctr">
            <a:normAutofit/>
          </a:bodyPr>
          <a:lstStyle/>
          <a:p>
            <a:pPr>
              <a:lnSpc>
                <a:spcPct val="90000"/>
              </a:lnSpc>
            </a:pPr>
            <a:br>
              <a:rPr lang="en-US" sz="1100" b="1" dirty="0"/>
            </a:br>
            <a:br>
              <a:rPr lang="en-US" sz="1100" b="1" dirty="0"/>
            </a:br>
            <a:r>
              <a:rPr lang="en-US" sz="4000" b="1" dirty="0"/>
              <a:t>INTRODUCTION TO KAIROS</a:t>
            </a:r>
            <a:br>
              <a:rPr lang="en-US" sz="2800" b="1" dirty="0"/>
            </a:br>
            <a:endParaRPr lang="en-US" sz="1100" dirty="0"/>
          </a:p>
        </p:txBody>
      </p:sp>
      <p:sp>
        <p:nvSpPr>
          <p:cNvPr id="19" name="Content Placeholder 2">
            <a:extLst>
              <a:ext uri="{FF2B5EF4-FFF2-40B4-BE49-F238E27FC236}">
                <a16:creationId xmlns:a16="http://schemas.microsoft.com/office/drawing/2014/main" id="{8672ADA0-8A5B-EF30-A006-8771D8F9F74A}"/>
              </a:ext>
            </a:extLst>
          </p:cNvPr>
          <p:cNvSpPr>
            <a:spLocks noGrp="1"/>
          </p:cNvSpPr>
          <p:nvPr>
            <p:ph sz="half" idx="4294967295"/>
          </p:nvPr>
        </p:nvSpPr>
        <p:spPr>
          <a:xfrm>
            <a:off x="455612" y="2133600"/>
            <a:ext cx="11353800" cy="4419600"/>
          </a:xfrm>
        </p:spPr>
        <p:txBody>
          <a:bodyPr>
            <a:normAutofit fontScale="85000" lnSpcReduction="20000"/>
          </a:bodyPr>
          <a:lstStyle/>
          <a:p>
            <a:pPr marL="0" indent="0" algn="ctr">
              <a:lnSpc>
                <a:spcPct val="90000"/>
              </a:lnSpc>
              <a:buNone/>
            </a:pPr>
            <a:r>
              <a:rPr lang="en-US" sz="4300" b="1" dirty="0"/>
              <a:t>WHAT IS KAIROS?</a:t>
            </a:r>
            <a:br>
              <a:rPr lang="en-US" sz="4300" dirty="0"/>
            </a:br>
            <a:endParaRPr lang="en-US" sz="4300" dirty="0"/>
          </a:p>
          <a:p>
            <a:pPr>
              <a:lnSpc>
                <a:spcPct val="90000"/>
              </a:lnSpc>
            </a:pPr>
            <a:r>
              <a:rPr lang="en-US" sz="3500" dirty="0"/>
              <a:t>Kairos Prison Ministry International, Inc. (Kairos) is a Christian faith-based ministry which addresses the spiritual needs of incarcerated men, women, youth, and their families. </a:t>
            </a:r>
          </a:p>
          <a:p>
            <a:pPr>
              <a:lnSpc>
                <a:spcPct val="90000"/>
              </a:lnSpc>
            </a:pPr>
            <a:endParaRPr lang="en-US" sz="3500" dirty="0"/>
          </a:p>
          <a:p>
            <a:pPr>
              <a:lnSpc>
                <a:spcPct val="90000"/>
              </a:lnSpc>
            </a:pPr>
            <a:r>
              <a:rPr lang="en-US" sz="3500" dirty="0"/>
              <a:t>By sharing the love and forgiveness of Jesus Christ, Kairos hopes to change hearts, transform lives and impact the world. </a:t>
            </a:r>
          </a:p>
          <a:p>
            <a:pPr>
              <a:lnSpc>
                <a:spcPct val="90000"/>
              </a:lnSpc>
            </a:pPr>
            <a:endParaRPr lang="en-US" sz="3500" dirty="0"/>
          </a:p>
          <a:p>
            <a:pPr>
              <a:lnSpc>
                <a:spcPct val="90000"/>
              </a:lnSpc>
            </a:pPr>
            <a:r>
              <a:rPr lang="en-US" sz="3500" dirty="0"/>
              <a:t>As a ministry, Kairos embraces a diverse group of volunteers working together to fulfill Christ's call to action.</a:t>
            </a:r>
          </a:p>
          <a:p>
            <a:pPr>
              <a:lnSpc>
                <a:spcPct val="90000"/>
              </a:lnSpc>
            </a:pPr>
            <a:endParaRPr lang="en-US" sz="1800" dirty="0"/>
          </a:p>
        </p:txBody>
      </p:sp>
    </p:spTree>
    <p:extLst>
      <p:ext uri="{BB962C8B-B14F-4D97-AF65-F5344CB8AC3E}">
        <p14:creationId xmlns:p14="http://schemas.microsoft.com/office/powerpoint/2010/main" val="167028883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xEl>
                                              <p:pRg st="1" end="1"/>
                                            </p:txEl>
                                          </p:spTgt>
                                        </p:tgtEl>
                                        <p:attrNameLst>
                                          <p:attrName>style.visibility</p:attrName>
                                        </p:attrNameLst>
                                      </p:cBhvr>
                                      <p:to>
                                        <p:strVal val="visible"/>
                                      </p:to>
                                    </p:set>
                                    <p:anim calcmode="lin" valueType="num">
                                      <p:cBhvr additive="base">
                                        <p:cTn id="7" dur="500" fill="hold"/>
                                        <p:tgtEl>
                                          <p:spTgt spid="19">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9">
                                            <p:txEl>
                                              <p:pRg st="3" end="3"/>
                                            </p:txEl>
                                          </p:spTgt>
                                        </p:tgtEl>
                                        <p:attrNameLst>
                                          <p:attrName>style.visibility</p:attrName>
                                        </p:attrNameLst>
                                      </p:cBhvr>
                                      <p:to>
                                        <p:strVal val="visible"/>
                                      </p:to>
                                    </p:set>
                                    <p:anim calcmode="lin" valueType="num">
                                      <p:cBhvr additive="base">
                                        <p:cTn id="13" dur="500" fill="hold"/>
                                        <p:tgtEl>
                                          <p:spTgt spid="19">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9">
                                            <p:txEl>
                                              <p:pRg st="5" end="5"/>
                                            </p:txEl>
                                          </p:spTgt>
                                        </p:tgtEl>
                                        <p:attrNameLst>
                                          <p:attrName>style.visibility</p:attrName>
                                        </p:attrNameLst>
                                      </p:cBhvr>
                                      <p:to>
                                        <p:strVal val="visible"/>
                                      </p:to>
                                    </p:set>
                                    <p:anim calcmode="lin" valueType="num">
                                      <p:cBhvr additive="base">
                                        <p:cTn id="19" dur="500" fill="hold"/>
                                        <p:tgtEl>
                                          <p:spTgt spid="19">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95734C-251F-5DF9-351B-F74998CAA72E}"/>
            </a:ext>
          </a:extLst>
        </p:cNvPr>
        <p:cNvGrpSpPr/>
        <p:nvPr/>
      </p:nvGrpSpPr>
      <p:grpSpPr>
        <a:xfrm>
          <a:off x="0" y="0"/>
          <a:ext cx="0" cy="0"/>
          <a:chOff x="0" y="0"/>
          <a:chExt cx="0" cy="0"/>
        </a:xfrm>
      </p:grpSpPr>
      <p:sp>
        <p:nvSpPr>
          <p:cNvPr id="19" name="Content Placeholder 2">
            <a:extLst>
              <a:ext uri="{FF2B5EF4-FFF2-40B4-BE49-F238E27FC236}">
                <a16:creationId xmlns:a16="http://schemas.microsoft.com/office/drawing/2014/main" id="{C959FDFB-1005-E8C4-EC55-37C68401182C}"/>
              </a:ext>
            </a:extLst>
          </p:cNvPr>
          <p:cNvSpPr>
            <a:spLocks noGrp="1"/>
          </p:cNvSpPr>
          <p:nvPr>
            <p:ph sz="half" idx="4294967295"/>
          </p:nvPr>
        </p:nvSpPr>
        <p:spPr>
          <a:xfrm>
            <a:off x="455612" y="2438400"/>
            <a:ext cx="11353800" cy="4419600"/>
          </a:xfrm>
        </p:spPr>
        <p:txBody>
          <a:bodyPr>
            <a:normAutofit fontScale="25000" lnSpcReduction="20000"/>
          </a:bodyPr>
          <a:lstStyle/>
          <a:p>
            <a:pPr>
              <a:lnSpc>
                <a:spcPct val="90000"/>
              </a:lnSpc>
            </a:pPr>
            <a:endParaRPr lang="en-US" sz="1800" dirty="0"/>
          </a:p>
          <a:p>
            <a:endParaRPr lang="en-US" sz="5800" dirty="0"/>
          </a:p>
          <a:p>
            <a:r>
              <a:rPr lang="en-US" sz="12800" dirty="0"/>
              <a:t>Kairos is a ministry of the church ... a ministry of the apostles whom Jesus, the Christ, has called into community and sent forth into the environment of the correctional institution. </a:t>
            </a:r>
          </a:p>
          <a:p>
            <a:endParaRPr lang="en-US" sz="12800" dirty="0"/>
          </a:p>
          <a:p>
            <a:r>
              <a:rPr lang="en-US" sz="12800" dirty="0"/>
              <a:t>The word, Kairos, is a Greek word meaning in God's Special Time or in the Fullness of Time indicating an opportunity for our participants and guests to re-consider their life choices.</a:t>
            </a:r>
            <a:endParaRPr lang="en-US" sz="2400" dirty="0"/>
          </a:p>
        </p:txBody>
      </p:sp>
      <p:sp>
        <p:nvSpPr>
          <p:cNvPr id="3" name="TextBox 2">
            <a:extLst>
              <a:ext uri="{FF2B5EF4-FFF2-40B4-BE49-F238E27FC236}">
                <a16:creationId xmlns:a16="http://schemas.microsoft.com/office/drawing/2014/main" id="{8774E982-1402-E6D3-E974-A78DA5E83880}"/>
              </a:ext>
            </a:extLst>
          </p:cNvPr>
          <p:cNvSpPr txBox="1"/>
          <p:nvPr/>
        </p:nvSpPr>
        <p:spPr>
          <a:xfrm>
            <a:off x="0" y="1371600"/>
            <a:ext cx="12188825" cy="1228028"/>
          </a:xfrm>
          <a:prstGeom prst="rect">
            <a:avLst/>
          </a:prstGeom>
          <a:noFill/>
        </p:spPr>
        <p:txBody>
          <a:bodyPr wrap="square" rtlCol="0">
            <a:spAutoFit/>
          </a:bodyPr>
          <a:lstStyle/>
          <a:p>
            <a:pPr algn="ctr">
              <a:lnSpc>
                <a:spcPct val="90000"/>
              </a:lnSpc>
            </a:pPr>
            <a:r>
              <a:rPr lang="en-US" sz="4000" b="1" dirty="0">
                <a:solidFill>
                  <a:srgbClr val="485B71"/>
                </a:solidFill>
                <a:latin typeface="+mj-lt"/>
                <a:ea typeface="+mj-ea"/>
                <a:cs typeface="+mj-cs"/>
              </a:rPr>
              <a:t>INTRODUCTION TO KAIROS</a:t>
            </a:r>
          </a:p>
          <a:p>
            <a:pPr algn="ctr">
              <a:lnSpc>
                <a:spcPct val="70000"/>
              </a:lnSpc>
              <a:spcBef>
                <a:spcPct val="20000"/>
              </a:spcBef>
            </a:pPr>
            <a:r>
              <a:rPr lang="en-US" sz="4000" b="1" dirty="0">
                <a:solidFill>
                  <a:srgbClr val="485B71"/>
                </a:solidFill>
              </a:rPr>
              <a:t>WHAT IS KAIROS?</a:t>
            </a:r>
          </a:p>
        </p:txBody>
      </p:sp>
    </p:spTree>
    <p:extLst>
      <p:ext uri="{BB962C8B-B14F-4D97-AF65-F5344CB8AC3E}">
        <p14:creationId xmlns:p14="http://schemas.microsoft.com/office/powerpoint/2010/main" val="17441131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9">
                                            <p:txEl>
                                              <p:pRg st="2" end="2"/>
                                            </p:txEl>
                                          </p:spTgt>
                                        </p:tgtEl>
                                        <p:attrNameLst>
                                          <p:attrName>style.visibility</p:attrName>
                                        </p:attrNameLst>
                                      </p:cBhvr>
                                      <p:to>
                                        <p:strVal val="visible"/>
                                      </p:to>
                                    </p:set>
                                    <p:anim calcmode="lin" valueType="num">
                                      <p:cBhvr additive="base">
                                        <p:cTn id="7" dur="500" fill="hold"/>
                                        <p:tgtEl>
                                          <p:spTgt spid="19">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9">
                                            <p:txEl>
                                              <p:pRg st="4" end="4"/>
                                            </p:txEl>
                                          </p:spTgt>
                                        </p:tgtEl>
                                        <p:attrNameLst>
                                          <p:attrName>style.visibility</p:attrName>
                                        </p:attrNameLst>
                                      </p:cBhvr>
                                      <p:to>
                                        <p:strVal val="visible"/>
                                      </p:to>
                                    </p:set>
                                    <p:anim calcmode="lin" valueType="num">
                                      <p:cBhvr additive="base">
                                        <p:cTn id="13" dur="500" fill="hold"/>
                                        <p:tgtEl>
                                          <p:spTgt spid="19">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1">
            <a:extLst>
              <a:ext uri="{FF2B5EF4-FFF2-40B4-BE49-F238E27FC236}">
                <a16:creationId xmlns:a16="http://schemas.microsoft.com/office/drawing/2014/main" id="{6CA8656B-CC49-2D20-90F8-8069638337D2}"/>
              </a:ext>
            </a:extLst>
          </p:cNvPr>
          <p:cNvGraphicFramePr>
            <a:graphicFrameLocks noGrp="1"/>
          </p:cNvGraphicFramePr>
          <p:nvPr>
            <p:ph idx="1"/>
            <p:extLst>
              <p:ext uri="{D42A27DB-BD31-4B8C-83A1-F6EECF244321}">
                <p14:modId xmlns:p14="http://schemas.microsoft.com/office/powerpoint/2010/main" val="3624473429"/>
              </p:ext>
            </p:extLst>
          </p:nvPr>
        </p:nvGraphicFramePr>
        <p:xfrm>
          <a:off x="379412" y="1600200"/>
          <a:ext cx="11353800" cy="42671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0908748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24989E-B97B-0D75-0F00-3715CDA99CF5}"/>
            </a:ext>
          </a:extLst>
        </p:cNvPr>
        <p:cNvGrpSpPr/>
        <p:nvPr/>
      </p:nvGrpSpPr>
      <p:grpSpPr>
        <a:xfrm>
          <a:off x="0" y="0"/>
          <a:ext cx="0" cy="0"/>
          <a:chOff x="0" y="0"/>
          <a:chExt cx="0" cy="0"/>
        </a:xfrm>
      </p:grpSpPr>
      <p:graphicFrame>
        <p:nvGraphicFramePr>
          <p:cNvPr id="4" name="Content Placeholder 1">
            <a:extLst>
              <a:ext uri="{FF2B5EF4-FFF2-40B4-BE49-F238E27FC236}">
                <a16:creationId xmlns:a16="http://schemas.microsoft.com/office/drawing/2014/main" id="{0B9BB8BB-BEF4-1DFD-A5E6-D711DD042915}"/>
              </a:ext>
            </a:extLst>
          </p:cNvPr>
          <p:cNvGraphicFramePr>
            <a:graphicFrameLocks noGrp="1"/>
          </p:cNvGraphicFramePr>
          <p:nvPr>
            <p:ph idx="1"/>
            <p:extLst>
              <p:ext uri="{D42A27DB-BD31-4B8C-83A1-F6EECF244321}">
                <p14:modId xmlns:p14="http://schemas.microsoft.com/office/powerpoint/2010/main" val="2358939022"/>
              </p:ext>
            </p:extLst>
          </p:nvPr>
        </p:nvGraphicFramePr>
        <p:xfrm>
          <a:off x="303212" y="1600200"/>
          <a:ext cx="11582400" cy="42671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8337552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theme1.xml><?xml version="1.0" encoding="utf-8"?>
<a:theme xmlns:a="http://schemas.openxmlformats.org/drawingml/2006/main" name="Blank Slide - No Log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62BFDBB36367C4BB4377F76BAFC1C21" ma:contentTypeVersion="13" ma:contentTypeDescription="Create a new document." ma:contentTypeScope="" ma:versionID="5d4f767ecedfd4a7f16010f009cdd968">
  <xsd:schema xmlns:xsd="http://www.w3.org/2001/XMLSchema" xmlns:xs="http://www.w3.org/2001/XMLSchema" xmlns:p="http://schemas.microsoft.com/office/2006/metadata/properties" xmlns:ns2="52f1d09e-bad4-47cb-86a3-6edf92aaba1f" xmlns:ns3="fbd3adbe-0a6f-483c-8432-8addf16505f2" targetNamespace="http://schemas.microsoft.com/office/2006/metadata/properties" ma:root="true" ma:fieldsID="059f907684cdc981476f6a36e1e73698" ns2:_="" ns3:_="">
    <xsd:import namespace="52f1d09e-bad4-47cb-86a3-6edf92aaba1f"/>
    <xsd:import namespace="fbd3adbe-0a6f-483c-8432-8addf16505f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f1d09e-bad4-47cb-86a3-6edf92aaba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9e0aea5-e7cf-4fda-ae09-baa9878f5d9a"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bd3adbe-0a6f-483c-8432-8addf16505f2"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e3edacbd-60b4-46b7-977a-29ba11ad8c6d}" ma:internalName="TaxCatchAll" ma:showField="CatchAllData" ma:web="fbd3adbe-0a6f-483c-8432-8addf16505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bd3adbe-0a6f-483c-8432-8addf16505f2" xsi:nil="true"/>
    <lcf76f155ced4ddcb4097134ff3c332f xmlns="52f1d09e-bad4-47cb-86a3-6edf92aaba1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A1DCC40-B987-4AFD-86E2-FBEC85B06A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f1d09e-bad4-47cb-86a3-6edf92aaba1f"/>
    <ds:schemaRef ds:uri="fbd3adbe-0a6f-483c-8432-8addf16505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388604D-44E2-4E25-B87D-DA25336C03B9}">
  <ds:schemaRefs>
    <ds:schemaRef ds:uri="http://schemas.microsoft.com/sharepoint/v3/contenttype/forms"/>
  </ds:schemaRefs>
</ds:datastoreItem>
</file>

<file path=customXml/itemProps3.xml><?xml version="1.0" encoding="utf-8"?>
<ds:datastoreItem xmlns:ds="http://schemas.openxmlformats.org/officeDocument/2006/customXml" ds:itemID="{BEE871E8-9256-4460-971B-99DD8D594AD0}">
  <ds:schemaRefs>
    <ds:schemaRef ds:uri="http://schemas.microsoft.com/office/infopath/2007/PartnerControls"/>
    <ds:schemaRef ds:uri="http://purl.org/dc/elements/1.1/"/>
    <ds:schemaRef ds:uri="http://schemas.openxmlformats.org/package/2006/metadata/core-properties"/>
    <ds:schemaRef ds:uri="http://www.w3.org/XML/1998/namespace"/>
    <ds:schemaRef ds:uri="http://schemas.microsoft.com/office/2006/documentManagement/types"/>
    <ds:schemaRef ds:uri="http://purl.org/dc/dcmitype/"/>
    <ds:schemaRef ds:uri="52f1d09e-bad4-47cb-86a3-6edf92aaba1f"/>
    <ds:schemaRef ds:uri="fbd3adbe-0a6f-483c-8432-8addf16505f2"/>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15377</TotalTime>
  <Words>1765</Words>
  <Application>Microsoft Office PowerPoint</Application>
  <PresentationFormat>Custom</PresentationFormat>
  <Paragraphs>196</Paragraphs>
  <Slides>48</Slides>
  <Notes>11</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48</vt:i4>
      </vt:variant>
    </vt:vector>
  </HeadingPairs>
  <TitlesOfParts>
    <vt:vector size="56" baseType="lpstr">
      <vt:lpstr>Amasis MT Pro Medium</vt:lpstr>
      <vt:lpstr>Aptos</vt:lpstr>
      <vt:lpstr>Arial</vt:lpstr>
      <vt:lpstr>Calibri</vt:lpstr>
      <vt:lpstr>Courier New</vt:lpstr>
      <vt:lpstr>Symbol</vt:lpstr>
      <vt:lpstr>Wingdings</vt:lpstr>
      <vt:lpstr>Blank Slide - No Logo</vt:lpstr>
      <vt:lpstr> REACHING NEW LIMITS  WITH  BETTER TOGETHER</vt:lpstr>
      <vt:lpstr>Opening Prayer</vt:lpstr>
      <vt:lpstr>Devotion</vt:lpstr>
      <vt:lpstr>Take Me Out to the Ball Game</vt:lpstr>
      <vt:lpstr>Team Kairos</vt:lpstr>
      <vt:lpstr>  INTRODUCTION TO KAIROS </vt:lpstr>
      <vt:lpstr>PowerPoint Presentation</vt:lpstr>
      <vt:lpstr>PowerPoint Presentation</vt:lpstr>
      <vt:lpstr>PowerPoint Presentation</vt:lpstr>
      <vt:lpstr>KAIROS PROGRAM STRUCTURE</vt:lpstr>
      <vt:lpstr>PowerPoint Presentation</vt:lpstr>
      <vt:lpstr>Kairos Inside </vt:lpstr>
      <vt:lpstr>Kairos Inside </vt:lpstr>
      <vt:lpstr>PowerPoint Presentation</vt:lpstr>
      <vt:lpstr>Kairos Outside </vt:lpstr>
      <vt:lpstr>PowerPoint Presentation</vt:lpstr>
      <vt:lpstr>Kairos Torch </vt:lpstr>
      <vt:lpstr>PowerPoint Presentation</vt:lpstr>
      <vt:lpstr>PowerPoint Presentation</vt:lpstr>
      <vt:lpstr>BETTER TOGETHER</vt:lpstr>
      <vt:lpstr>What Is Better Together</vt:lpstr>
      <vt:lpstr>How Incarceration affects families</vt:lpstr>
      <vt:lpstr>How the programs work together </vt:lpstr>
      <vt:lpstr>How the programs work together</vt:lpstr>
      <vt:lpstr>METHODS FOR UNITING THE THREE PROGRAMS</vt:lpstr>
      <vt:lpstr> Teamwork </vt:lpstr>
      <vt:lpstr>PowerPoint Presentation</vt:lpstr>
      <vt:lpstr>PowerPoint Presentation</vt:lpstr>
      <vt:lpstr>PowerPoint Presentation</vt:lpstr>
      <vt:lpstr>How to present the full Kairos Ministry at fundraising events </vt:lpstr>
      <vt:lpstr>PowerPoint Presentation</vt:lpstr>
      <vt:lpstr>PowerPoint Presentation</vt:lpstr>
      <vt:lpstr>PowerPoint Presentation</vt:lpstr>
      <vt:lpstr>PowerPoint Presentation</vt:lpstr>
      <vt:lpstr>PowerPoint Presentation</vt:lpstr>
      <vt:lpstr>PowerPoint Presentation</vt:lpstr>
      <vt:lpstr> Kairos Prison Ministry International Brochures General Kairos Brochure </vt:lpstr>
      <vt:lpstr>Kairos Prison Ministry International Brochures Kairos Inside Brochure</vt:lpstr>
      <vt:lpstr>Kairos Prison Ministry International Brochures Kairos Outside Brochure</vt:lpstr>
      <vt:lpstr>Kairos Prison Ministry International Brochures Kairos Outside Guest Brochure</vt:lpstr>
      <vt:lpstr>Kairos Prison Ministry International Brochures Kairos Torch Brochure</vt:lpstr>
      <vt:lpstr>Business Cards </vt:lpstr>
      <vt:lpstr>PowerPoint Presentation</vt:lpstr>
      <vt:lpstr>PowerPoint Presentation</vt:lpstr>
      <vt:lpstr>PowerPoint Presentation</vt:lpstr>
      <vt:lpstr>PowerPoint Presentation</vt:lpstr>
      <vt:lpstr>Closing Prayer</vt:lpstr>
      <vt:lpstr>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Andy Perry</dc:creator>
  <cp:lastModifiedBy>Tina Davis</cp:lastModifiedBy>
  <cp:revision>46</cp:revision>
  <cp:lastPrinted>2026-05-12T13:48:54Z</cp:lastPrinted>
  <dcterms:created xsi:type="dcterms:W3CDTF">2022-04-28T17:23:48Z</dcterms:created>
  <dcterms:modified xsi:type="dcterms:W3CDTF">2026-07-01T15:30:03Z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0x010100E62BFDBB36367C4BB4377F76BAFC1C21</vt:lpwstr>
  </property>
  <property fmtid="{D5CDD505-2E9C-101B-9397-08002B2CF9AE}" pid="3" name="MediaServiceImageTags">
    <vt:lpwstr/>
  </property>
</Properties>
</file>